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52"/>
  </p:notesMasterIdLst>
  <p:sldIdLst>
    <p:sldId id="256" r:id="rId2"/>
    <p:sldId id="257" r:id="rId3"/>
    <p:sldId id="263" r:id="rId4"/>
    <p:sldId id="264" r:id="rId5"/>
    <p:sldId id="258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59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ADC2A-9889-4F8D-9296-C31A58AA456B}" type="datetimeFigureOut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E6DFCE-40F1-4EF9-BDE3-CF952604A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77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7228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6563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9795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dd5a2b6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dd5a2b6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dd5a2b6f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dd5a2b6f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要不要把台指選的smiling curve放在同一頁</a:t>
            </a:r>
            <a:endParaRPr/>
          </a:p>
        </p:txBody>
      </p:sp>
      <p:sp>
        <p:nvSpPr>
          <p:cNvPr id="148" name="Google Shape;14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1BA3A-7951-47EE-8401-191470F51D4A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09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6E537-5E80-4C52-BFB2-3D6084B522CD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129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A52D-8766-4652-AB1C-F231315BF5BA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951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88E90-45B2-49A6-9645-28EC51DDD8A0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75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FED32-DD86-4573-BF0D-6DC9439C5E16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1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F4C65-BB2D-472E-8E23-703DCB4B32C9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454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E49F9-E834-4C04-A7D0-1801C1182393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66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5D7EE-2AFD-4F21-B150-FAC4CE4D0A09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053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36EE-604A-4BEE-BB74-5A7C275B9162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41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93481F7-3771-44EC-BCD9-BAC6506ADF01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162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0038A-2E10-4418-8FED-2F0B3B372F3B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282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F4CA51-E3A4-43F3-ACB7-F07749ED2EA2}" type="datetime1">
              <a:rPr lang="zh-TW" altLang="en-US" smtClean="0"/>
              <a:t>2020/12/1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EA7601F-8292-4127-AD46-CEE0C15A2039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1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38AFE-A40E-4D57-8376-0A09BF6F1B2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00099" y="2404768"/>
            <a:ext cx="7787719" cy="666750"/>
          </a:xfrm>
        </p:spPr>
        <p:txBody>
          <a:bodyPr>
            <a:normAutofit fontScale="90000"/>
          </a:bodyPr>
          <a:lstStyle/>
          <a:p>
            <a:pPr>
              <a:buClr>
                <a:schemeClr val="dk1"/>
              </a:buClr>
              <a:buSzPts val="6000"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</a:rPr>
              <a:t>固定收益與衍生性商品課堂作業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8F42B4-F66B-4BE0-8D63-AB2C93FB4D9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22058" y="3464351"/>
            <a:ext cx="7543800" cy="1143000"/>
          </a:xfrm>
        </p:spPr>
        <p:txBody>
          <a:bodyPr>
            <a:normAutofit fontScale="40000" lnSpcReduction="20000"/>
          </a:bodyPr>
          <a:lstStyle/>
          <a:p>
            <a:pPr marL="34290" indent="0" algn="ctr">
              <a:buNone/>
            </a:pPr>
            <a:r>
              <a:rPr lang="zh-TW" altLang="en-US" sz="5100" spc="-50" dirty="0">
                <a:solidFill>
                  <a:schemeClr val="tx1"/>
                </a:solidFill>
                <a:latin typeface="DFKai-SB"/>
                <a:ea typeface="DFKai-SB"/>
                <a:cs typeface="+mj-cs"/>
              </a:rPr>
              <a:t>第一組</a:t>
            </a:r>
            <a:endParaRPr lang="en-US" altLang="zh-TW" sz="5100" spc="-50" dirty="0">
              <a:solidFill>
                <a:schemeClr val="tx1"/>
              </a:solidFill>
              <a:latin typeface="DFKai-SB"/>
              <a:ea typeface="DFKai-SB"/>
              <a:cs typeface="+mj-cs"/>
            </a:endParaRPr>
          </a:p>
          <a:p>
            <a:pPr marL="34290" indent="0" algn="ctr">
              <a:buNone/>
            </a:pPr>
            <a:r>
              <a:rPr lang="zh-TW" altLang="en-US" sz="5100" spc="-50" dirty="0">
                <a:solidFill>
                  <a:schemeClr val="tx1"/>
                </a:solidFill>
                <a:latin typeface="DFKai-SB"/>
                <a:ea typeface="DFKai-SB"/>
                <a:cs typeface="+mj-cs"/>
              </a:rPr>
              <a:t>陳玟陵　李欣倫　陳映霖　陳信橒　熊天行</a:t>
            </a:r>
            <a:endParaRPr lang="en-US" altLang="zh-TW" sz="5100" spc="-50" dirty="0">
              <a:solidFill>
                <a:schemeClr val="tx1"/>
              </a:solidFill>
              <a:latin typeface="DFKai-SB"/>
              <a:ea typeface="DFKai-SB"/>
              <a:cs typeface="+mj-cs"/>
            </a:endParaRPr>
          </a:p>
          <a:p>
            <a:pPr marL="34290" indent="0" algn="ctr">
              <a:buNone/>
            </a:pPr>
            <a:r>
              <a:rPr lang="zh-TW" altLang="en-US" sz="5100" spc="-50" dirty="0">
                <a:solidFill>
                  <a:schemeClr val="tx1"/>
                </a:solidFill>
                <a:latin typeface="DFKai-SB"/>
                <a:ea typeface="DFKai-SB"/>
                <a:cs typeface="+mj-cs"/>
              </a:rPr>
              <a:t>　鄒采霖　陳曉琪　賴湘宜　柯傅蓉　陳竫　林品忻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B636EB-A7D1-4BA8-B48F-8BE579B3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322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701208" y="735099"/>
            <a:ext cx="803032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6M5Y5Y atm swaption long payer</a:t>
            </a:r>
            <a:endParaRPr dirty="0"/>
          </a:p>
        </p:txBody>
      </p:sp>
      <p:sp>
        <p:nvSpPr>
          <p:cNvPr id="187" name="Google Shape;187;p8"/>
          <p:cNvSpPr txBox="1">
            <a:spLocks noGrp="1"/>
          </p:cNvSpPr>
          <p:nvPr>
            <p:ph type="body" idx="1"/>
          </p:nvPr>
        </p:nvSpPr>
        <p:spPr>
          <a:xfrm>
            <a:off x="628650" y="2226468"/>
            <a:ext cx="7886700" cy="159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假設：市場按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Black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評價，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risk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neutral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swap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 rate 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隨時間遞增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承做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6M5Y5Y atm 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FSS，k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=1.32691%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，本金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1000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萬</a:t>
            </a:r>
            <a:endParaRPr sz="1800" dirty="0"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Option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到期日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2021/4/30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IRS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生效日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2026/4/30</a:t>
            </a:r>
            <a:endParaRPr dirty="0"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2020/11/4-2021/4/30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是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swaption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存續期間，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2021/4/30-2026/4/30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是遠期期間，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2026/4/30-2031/4/30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是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IRS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存續期間</a:t>
            </a:r>
            <a:endParaRPr dirty="0"/>
          </a:p>
          <a:p>
            <a:pPr marL="228600" lvl="0" indent="-1524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 dirty="0"/>
          </a:p>
        </p:txBody>
      </p:sp>
      <p:cxnSp>
        <p:nvCxnSpPr>
          <p:cNvPr id="188" name="Google Shape;188;p8"/>
          <p:cNvCxnSpPr/>
          <p:nvPr/>
        </p:nvCxnSpPr>
        <p:spPr>
          <a:xfrm>
            <a:off x="628651" y="4702354"/>
            <a:ext cx="7770473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9" name="Google Shape;189;p8"/>
          <p:cNvCxnSpPr/>
          <p:nvPr/>
        </p:nvCxnSpPr>
        <p:spPr>
          <a:xfrm>
            <a:off x="628650" y="4478891"/>
            <a:ext cx="0" cy="3852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" name="Google Shape;190;p8"/>
          <p:cNvCxnSpPr/>
          <p:nvPr/>
        </p:nvCxnSpPr>
        <p:spPr>
          <a:xfrm>
            <a:off x="2129962" y="4509713"/>
            <a:ext cx="0" cy="3852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" name="Google Shape;191;p8"/>
          <p:cNvCxnSpPr/>
          <p:nvPr/>
        </p:nvCxnSpPr>
        <p:spPr>
          <a:xfrm>
            <a:off x="8399123" y="4509713"/>
            <a:ext cx="0" cy="3852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8"/>
          <p:cNvCxnSpPr/>
          <p:nvPr/>
        </p:nvCxnSpPr>
        <p:spPr>
          <a:xfrm>
            <a:off x="5303393" y="4509713"/>
            <a:ext cx="0" cy="3852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8"/>
          <p:cNvSpPr txBox="1"/>
          <p:nvPr/>
        </p:nvSpPr>
        <p:spPr>
          <a:xfrm>
            <a:off x="254284" y="4182830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2020/11/4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683038" y="4200268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2021/4/30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4856469" y="4224400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2026/4/30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7952199" y="4236466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2031/4/30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254284" y="4864172"/>
            <a:ext cx="893848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a swaption contract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729592" y="4864172"/>
            <a:ext cx="893848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Maturity date of swaption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4944760" y="4891243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 starts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8006138" y="4891141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 ends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8"/>
          <p:cNvSpPr txBox="1"/>
          <p:nvPr/>
        </p:nvSpPr>
        <p:spPr>
          <a:xfrm>
            <a:off x="639390" y="4696673"/>
            <a:ext cx="15840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Swaption</a:t>
            </a:r>
            <a:r>
              <a:rPr lang="en-US" sz="135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存續期間</a:t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>
            <a:off x="3297676" y="4702354"/>
            <a:ext cx="150260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遠期期間</a:t>
            </a:r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6350065" y="4708035"/>
            <a:ext cx="150260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</a:t>
            </a:r>
            <a:r>
              <a:rPr lang="en-US" sz="135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存續期間</a:t>
            </a:r>
            <a:endParaRPr/>
          </a:p>
        </p:txBody>
      </p:sp>
      <p:sp>
        <p:nvSpPr>
          <p:cNvPr id="204" name="Google Shape;204;p8"/>
          <p:cNvSpPr txBox="1"/>
          <p:nvPr/>
        </p:nvSpPr>
        <p:spPr>
          <a:xfrm>
            <a:off x="1178645" y="4425355"/>
            <a:ext cx="57711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6M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3524041" y="4425352"/>
            <a:ext cx="40067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5Y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8"/>
          <p:cNvSpPr txBox="1"/>
          <p:nvPr/>
        </p:nvSpPr>
        <p:spPr>
          <a:xfrm>
            <a:off x="6697165" y="4419474"/>
            <a:ext cx="40067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5Y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434967-9BB3-4F7C-832A-7ACCE5BE1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10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628650" y="738369"/>
            <a:ext cx="821739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6M5Y5Y atm swaption long payer</a:t>
            </a:r>
            <a:endParaRPr dirty="0"/>
          </a:p>
        </p:txBody>
      </p:sp>
      <p:sp>
        <p:nvSpPr>
          <p:cNvPr id="213" name="Google Shape;213;p9"/>
          <p:cNvSpPr txBox="1">
            <a:spLocks noGrp="1"/>
          </p:cNvSpPr>
          <p:nvPr>
            <p:ph type="body" idx="1"/>
          </p:nvPr>
        </p:nvSpPr>
        <p:spPr>
          <a:xfrm>
            <a:off x="628650" y="1972186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Option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在到期日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(2021/4/30)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的價值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(forward premium)=1.10664%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折現至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swaption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起始日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(也是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option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起始日</a:t>
            </a:r>
            <a:r>
              <a:rPr lang="en-US" sz="1800" dirty="0"/>
              <a:t>，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2020/11/4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)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的價值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(premium)=1.10535%</a:t>
            </a:r>
            <a:r>
              <a:rPr lang="en-US" sz="1800" dirty="0"/>
              <a:t>。</a:t>
            </a:r>
            <a:endParaRPr sz="18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註：根據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BloomBerg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計算方式與定義，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swaption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premium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=market value of swap/notional*100</a:t>
            </a:r>
            <a:r>
              <a:rPr lang="en-US" sz="1800" dirty="0"/>
              <a:t>。</a:t>
            </a: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Forward 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premium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的算法和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premium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一樣，只是改以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swaption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裡面的</a:t>
            </a:r>
            <a:r>
              <a:rPr lang="en-US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option</a:t>
            </a:r>
            <a:r>
              <a:rPr lang="en-US" sz="1800" dirty="0" err="1">
                <a:latin typeface="DFKai-SB"/>
                <a:ea typeface="DFKai-SB"/>
                <a:cs typeface="DFKai-SB"/>
                <a:sym typeface="DFKai-SB"/>
              </a:rPr>
              <a:t>的到期日計算</a:t>
            </a:r>
            <a:r>
              <a:rPr lang="en-US" sz="1800" dirty="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39460A27-8B9F-4489-8D75-A41CAED5FCAE}"/>
              </a:ext>
            </a:extLst>
          </p:cNvPr>
          <p:cNvGrpSpPr/>
          <p:nvPr/>
        </p:nvGrpSpPr>
        <p:grpSpPr>
          <a:xfrm>
            <a:off x="320271" y="3910934"/>
            <a:ext cx="8645702" cy="1396923"/>
            <a:chOff x="254284" y="4429408"/>
            <a:chExt cx="8645702" cy="1396923"/>
          </a:xfrm>
        </p:grpSpPr>
        <p:cxnSp>
          <p:nvCxnSpPr>
            <p:cNvPr id="214" name="Google Shape;214;p9"/>
            <p:cNvCxnSpPr/>
            <p:nvPr/>
          </p:nvCxnSpPr>
          <p:spPr>
            <a:xfrm>
              <a:off x="628650" y="4725468"/>
              <a:ext cx="0" cy="38528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9"/>
            <p:cNvCxnSpPr/>
            <p:nvPr/>
          </p:nvCxnSpPr>
          <p:spPr>
            <a:xfrm>
              <a:off x="2129962" y="4756291"/>
              <a:ext cx="0" cy="38528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" name="Google Shape;216;p9"/>
            <p:cNvCxnSpPr/>
            <p:nvPr/>
          </p:nvCxnSpPr>
          <p:spPr>
            <a:xfrm>
              <a:off x="8399123" y="4756291"/>
              <a:ext cx="0" cy="385281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" name="Google Shape;217;p9"/>
            <p:cNvCxnSpPr/>
            <p:nvPr/>
          </p:nvCxnSpPr>
          <p:spPr>
            <a:xfrm>
              <a:off x="5303393" y="4756291"/>
              <a:ext cx="0" cy="385281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8" name="Google Shape;218;p9"/>
            <p:cNvSpPr txBox="1"/>
            <p:nvPr/>
          </p:nvSpPr>
          <p:spPr>
            <a:xfrm>
              <a:off x="254284" y="4429408"/>
              <a:ext cx="893848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2020/11/4</a:t>
              </a:r>
              <a:endParaRPr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9" name="Google Shape;219;p9"/>
            <p:cNvSpPr txBox="1"/>
            <p:nvPr/>
          </p:nvSpPr>
          <p:spPr>
            <a:xfrm>
              <a:off x="1683038" y="4446846"/>
              <a:ext cx="893848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2021/4/30</a:t>
              </a:r>
              <a:endParaRPr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" name="Google Shape;220;p9"/>
            <p:cNvSpPr txBox="1"/>
            <p:nvPr/>
          </p:nvSpPr>
          <p:spPr>
            <a:xfrm>
              <a:off x="4856469" y="4470978"/>
              <a:ext cx="893848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2026/4/30</a:t>
              </a:r>
              <a:endParaRPr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7952199" y="4483044"/>
              <a:ext cx="893848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2031/4/30</a:t>
              </a:r>
              <a:endParaRPr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9"/>
            <p:cNvSpPr txBox="1"/>
            <p:nvPr/>
          </p:nvSpPr>
          <p:spPr>
            <a:xfrm>
              <a:off x="254284" y="5110749"/>
              <a:ext cx="893848" cy="715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Enter a swaption contract</a:t>
              </a:r>
              <a:endParaRPr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" name="Google Shape;223;p9"/>
            <p:cNvSpPr txBox="1"/>
            <p:nvPr/>
          </p:nvSpPr>
          <p:spPr>
            <a:xfrm>
              <a:off x="1729592" y="5110750"/>
              <a:ext cx="893848" cy="7155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Maturity date of swaption</a:t>
              </a:r>
              <a:endParaRPr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4" name="Google Shape;224;p9"/>
            <p:cNvSpPr txBox="1"/>
            <p:nvPr/>
          </p:nvSpPr>
          <p:spPr>
            <a:xfrm>
              <a:off x="4944760" y="5137820"/>
              <a:ext cx="893848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IRS starts</a:t>
              </a:r>
              <a:endParaRPr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" name="Google Shape;225;p9"/>
            <p:cNvSpPr txBox="1"/>
            <p:nvPr/>
          </p:nvSpPr>
          <p:spPr>
            <a:xfrm>
              <a:off x="8006138" y="5137719"/>
              <a:ext cx="893848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IRS ends</a:t>
              </a:r>
              <a:endParaRPr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9"/>
            <p:cNvSpPr txBox="1"/>
            <p:nvPr/>
          </p:nvSpPr>
          <p:spPr>
            <a:xfrm>
              <a:off x="648915" y="4943251"/>
              <a:ext cx="1548000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Swaption</a:t>
              </a:r>
              <a:r>
                <a:rPr lang="en-US" sz="1350">
                  <a:solidFill>
                    <a:schemeClr val="dk1"/>
                  </a:solidFill>
                  <a:latin typeface="DFKai-SB"/>
                  <a:ea typeface="DFKai-SB"/>
                  <a:cs typeface="DFKai-SB"/>
                  <a:sym typeface="DFKai-SB"/>
                </a:rPr>
                <a:t>存續期間</a:t>
              </a:r>
              <a:endParaRPr/>
            </a:p>
          </p:txBody>
        </p:sp>
        <p:sp>
          <p:nvSpPr>
            <p:cNvPr id="227" name="Google Shape;227;p9"/>
            <p:cNvSpPr txBox="1"/>
            <p:nvPr/>
          </p:nvSpPr>
          <p:spPr>
            <a:xfrm>
              <a:off x="3297676" y="4948931"/>
              <a:ext cx="1502603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D8D8D8"/>
                  </a:solidFill>
                  <a:latin typeface="DFKai-SB"/>
                  <a:ea typeface="DFKai-SB"/>
                  <a:cs typeface="DFKai-SB"/>
                  <a:sym typeface="DFKai-SB"/>
                </a:rPr>
                <a:t>遠期期間</a:t>
              </a:r>
              <a:endParaRPr/>
            </a:p>
          </p:txBody>
        </p:sp>
        <p:sp>
          <p:nvSpPr>
            <p:cNvPr id="228" name="Google Shape;228;p9"/>
            <p:cNvSpPr txBox="1"/>
            <p:nvPr/>
          </p:nvSpPr>
          <p:spPr>
            <a:xfrm>
              <a:off x="6350065" y="4954612"/>
              <a:ext cx="1502603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IRS</a:t>
              </a:r>
              <a:r>
                <a:rPr lang="en-US" sz="1350">
                  <a:solidFill>
                    <a:srgbClr val="D8D8D8"/>
                  </a:solidFill>
                  <a:latin typeface="DFKai-SB"/>
                  <a:ea typeface="DFKai-SB"/>
                  <a:cs typeface="DFKai-SB"/>
                  <a:sym typeface="DFKai-SB"/>
                </a:rPr>
                <a:t>存續期間</a:t>
              </a:r>
              <a:endParaRPr/>
            </a:p>
          </p:txBody>
        </p:sp>
        <p:sp>
          <p:nvSpPr>
            <p:cNvPr id="229" name="Google Shape;229;p9"/>
            <p:cNvSpPr txBox="1"/>
            <p:nvPr/>
          </p:nvSpPr>
          <p:spPr>
            <a:xfrm>
              <a:off x="1178645" y="4671933"/>
              <a:ext cx="515941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6M</a:t>
              </a:r>
              <a:endParaRPr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0" name="Google Shape;230;p9"/>
            <p:cNvSpPr txBox="1"/>
            <p:nvPr/>
          </p:nvSpPr>
          <p:spPr>
            <a:xfrm>
              <a:off x="3524041" y="4671930"/>
              <a:ext cx="400678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5Y</a:t>
              </a:r>
              <a:endParaRPr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1" name="Google Shape;231;p9"/>
            <p:cNvSpPr txBox="1"/>
            <p:nvPr/>
          </p:nvSpPr>
          <p:spPr>
            <a:xfrm>
              <a:off x="6697165" y="4666051"/>
              <a:ext cx="400678" cy="300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D8D8D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5Y</a:t>
              </a:r>
              <a:endParaRPr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232" name="Google Shape;232;p9"/>
            <p:cNvCxnSpPr/>
            <p:nvPr/>
          </p:nvCxnSpPr>
          <p:spPr>
            <a:xfrm>
              <a:off x="628650" y="4918109"/>
              <a:ext cx="150131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" name="Google Shape;233;p9"/>
            <p:cNvCxnSpPr/>
            <p:nvPr/>
          </p:nvCxnSpPr>
          <p:spPr>
            <a:xfrm>
              <a:off x="2129961" y="4918109"/>
              <a:ext cx="3173432" cy="24942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9"/>
            <p:cNvCxnSpPr/>
            <p:nvPr/>
          </p:nvCxnSpPr>
          <p:spPr>
            <a:xfrm>
              <a:off x="5303393" y="4942241"/>
              <a:ext cx="3107281" cy="0"/>
            </a:xfrm>
            <a:prstGeom prst="straightConnector1">
              <a:avLst/>
            </a:prstGeom>
            <a:noFill/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5" name="Google Shape;235;p9"/>
          <p:cNvSpPr/>
          <p:nvPr/>
        </p:nvSpPr>
        <p:spPr>
          <a:xfrm>
            <a:off x="92901" y="5517187"/>
            <a:ext cx="1409701" cy="647700"/>
          </a:xfrm>
          <a:prstGeom prst="wedgeRectCallout">
            <a:avLst>
              <a:gd name="adj1" fmla="val -14752"/>
              <a:gd name="adj2" fmla="val -90441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</a:t>
            </a:r>
            <a:r>
              <a:rPr lang="en-US" sz="18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價值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premium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1749025" y="5545801"/>
            <a:ext cx="2051626" cy="647700"/>
          </a:xfrm>
          <a:prstGeom prst="wedgeRectCallout">
            <a:avLst>
              <a:gd name="adj1" fmla="val -27751"/>
              <a:gd name="adj2" fmla="val -88970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Option</a:t>
            </a:r>
            <a:r>
              <a:rPr lang="en-US" sz="1800" dirty="0" err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價值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forward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premium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6C4D803-89B1-49B7-B63B-19B72F09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11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"/>
          <p:cNvSpPr txBox="1">
            <a:spLocks noGrp="1"/>
          </p:cNvSpPr>
          <p:nvPr>
            <p:ph type="title"/>
          </p:nvPr>
        </p:nvSpPr>
        <p:spPr>
          <a:xfrm>
            <a:off x="603286" y="730795"/>
            <a:ext cx="8044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6M5Y5Y atm swaption long payer</a:t>
            </a:r>
            <a:endParaRPr dirty="0"/>
          </a:p>
        </p:txBody>
      </p:sp>
      <p:sp>
        <p:nvSpPr>
          <p:cNvPr id="242" name="Google Shape;242;p10"/>
          <p:cNvSpPr txBox="1">
            <a:spLocks noGrp="1"/>
          </p:cNvSpPr>
          <p:nvPr>
            <p:ph type="body" idx="1"/>
          </p:nvPr>
        </p:nvSpPr>
        <p:spPr>
          <a:xfrm>
            <a:off x="562824" y="1904637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11/2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由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zero rate curve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推知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2026/4/30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6M5Y5Y atm swap rate=1.32691%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假設在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2026/4/30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進入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IRS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，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k=1.32691%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，付固定利率，收浮動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3m LIBOR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，到期日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2031/4/30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由於在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Black Model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中市場觀測正確，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2026/4/30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的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swap rate=1.32691%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，收付利率相等，因此固定端價值＝浮動端價值，IRS存續期間淨現金流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=0，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也就是說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IRS</a:t>
            </a:r>
            <a:r>
              <a:rPr lang="en-US" sz="1800">
                <a:latin typeface="DFKai-SB"/>
                <a:ea typeface="DFKai-SB"/>
                <a:cs typeface="DFKai-SB"/>
                <a:sym typeface="DFKai-SB"/>
              </a:rPr>
              <a:t>的價值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=0</a:t>
            </a:r>
            <a:r>
              <a:rPr lang="en-US" sz="1800"/>
              <a:t>。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cxnSp>
        <p:nvCxnSpPr>
          <p:cNvPr id="243" name="Google Shape;243;p10"/>
          <p:cNvCxnSpPr/>
          <p:nvPr/>
        </p:nvCxnSpPr>
        <p:spPr>
          <a:xfrm>
            <a:off x="628650" y="4725468"/>
            <a:ext cx="0" cy="385281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4" name="Google Shape;244;p10"/>
          <p:cNvCxnSpPr/>
          <p:nvPr/>
        </p:nvCxnSpPr>
        <p:spPr>
          <a:xfrm>
            <a:off x="2129962" y="4756291"/>
            <a:ext cx="0" cy="385281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5" name="Google Shape;245;p10"/>
          <p:cNvCxnSpPr/>
          <p:nvPr/>
        </p:nvCxnSpPr>
        <p:spPr>
          <a:xfrm>
            <a:off x="8399123" y="4756291"/>
            <a:ext cx="0" cy="3852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6" name="Google Shape;246;p10"/>
          <p:cNvCxnSpPr/>
          <p:nvPr/>
        </p:nvCxnSpPr>
        <p:spPr>
          <a:xfrm>
            <a:off x="5303393" y="4756291"/>
            <a:ext cx="0" cy="3852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7" name="Google Shape;247;p10"/>
          <p:cNvSpPr txBox="1"/>
          <p:nvPr/>
        </p:nvSpPr>
        <p:spPr>
          <a:xfrm>
            <a:off x="254284" y="4429408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2020/11/4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1683038" y="4446846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2021/4/30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4856469" y="4470978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2026/4/30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7952199" y="4483044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2031/4/30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254284" y="5110749"/>
            <a:ext cx="893848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a swaption contract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10"/>
          <p:cNvSpPr txBox="1"/>
          <p:nvPr/>
        </p:nvSpPr>
        <p:spPr>
          <a:xfrm>
            <a:off x="1729592" y="5110750"/>
            <a:ext cx="893848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Maturity date of swaption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10"/>
          <p:cNvSpPr txBox="1"/>
          <p:nvPr/>
        </p:nvSpPr>
        <p:spPr>
          <a:xfrm>
            <a:off x="4944760" y="5137820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 starts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8006138" y="5137719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 ends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0"/>
          <p:cNvSpPr txBox="1"/>
          <p:nvPr/>
        </p:nvSpPr>
        <p:spPr>
          <a:xfrm>
            <a:off x="639390" y="4943251"/>
            <a:ext cx="15480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Swaption</a:t>
            </a:r>
            <a:r>
              <a:rPr lang="en-US" sz="1350">
                <a:solidFill>
                  <a:srgbClr val="D8D8D8"/>
                </a:solidFill>
                <a:latin typeface="DFKai-SB"/>
                <a:ea typeface="DFKai-SB"/>
                <a:cs typeface="DFKai-SB"/>
                <a:sym typeface="DFKai-SB"/>
              </a:rPr>
              <a:t>存續期間</a:t>
            </a:r>
            <a:endParaRPr/>
          </a:p>
        </p:txBody>
      </p:sp>
      <p:sp>
        <p:nvSpPr>
          <p:cNvPr id="256" name="Google Shape;256;p10"/>
          <p:cNvSpPr txBox="1"/>
          <p:nvPr/>
        </p:nvSpPr>
        <p:spPr>
          <a:xfrm>
            <a:off x="3297676" y="4948931"/>
            <a:ext cx="150260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DFKai-SB"/>
                <a:ea typeface="DFKai-SB"/>
                <a:cs typeface="DFKai-SB"/>
                <a:sym typeface="DFKai-SB"/>
              </a:rPr>
              <a:t>遠期期間</a:t>
            </a:r>
            <a:endParaRPr/>
          </a:p>
        </p:txBody>
      </p:sp>
      <p:sp>
        <p:nvSpPr>
          <p:cNvPr id="257" name="Google Shape;257;p10"/>
          <p:cNvSpPr txBox="1"/>
          <p:nvPr/>
        </p:nvSpPr>
        <p:spPr>
          <a:xfrm>
            <a:off x="6350065" y="4954612"/>
            <a:ext cx="150260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</a:t>
            </a:r>
            <a:r>
              <a:rPr lang="en-US" sz="135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存續期間</a:t>
            </a:r>
            <a:endParaRPr/>
          </a:p>
        </p:txBody>
      </p:sp>
      <p:sp>
        <p:nvSpPr>
          <p:cNvPr id="258" name="Google Shape;258;p10"/>
          <p:cNvSpPr txBox="1"/>
          <p:nvPr/>
        </p:nvSpPr>
        <p:spPr>
          <a:xfrm>
            <a:off x="1178645" y="4671933"/>
            <a:ext cx="48094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6M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3524041" y="4671930"/>
            <a:ext cx="40067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5Y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6697165" y="4666051"/>
            <a:ext cx="40067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5Y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1" name="Google Shape;261;p10"/>
          <p:cNvCxnSpPr/>
          <p:nvPr/>
        </p:nvCxnSpPr>
        <p:spPr>
          <a:xfrm>
            <a:off x="628650" y="4918109"/>
            <a:ext cx="1501311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2" name="Google Shape;262;p10"/>
          <p:cNvCxnSpPr/>
          <p:nvPr/>
        </p:nvCxnSpPr>
        <p:spPr>
          <a:xfrm>
            <a:off x="2129961" y="4918109"/>
            <a:ext cx="3173432" cy="24942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3" name="Google Shape;263;p10"/>
          <p:cNvCxnSpPr/>
          <p:nvPr/>
        </p:nvCxnSpPr>
        <p:spPr>
          <a:xfrm>
            <a:off x="5303393" y="4942241"/>
            <a:ext cx="31072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F0EDF1E-F64B-41DB-9668-9DCF56A8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" y="1511281"/>
            <a:ext cx="9144000" cy="447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8184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6M5Y5Y atm swaption long payer</a:t>
            </a:r>
            <a:endParaRPr/>
          </a:p>
        </p:txBody>
      </p:sp>
      <p:sp>
        <p:nvSpPr>
          <p:cNvPr id="270" name="Google Shape;270;p11"/>
          <p:cNvSpPr txBox="1"/>
          <p:nvPr/>
        </p:nvSpPr>
        <p:spPr>
          <a:xfrm>
            <a:off x="7130479" y="5940252"/>
            <a:ext cx="188017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參考資料：</a:t>
            </a:r>
            <a:r>
              <a:rPr lang="en-US" sz="13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Bloomberg</a:t>
            </a:r>
            <a:endParaRPr sz="13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11"/>
          <p:cNvSpPr/>
          <p:nvPr/>
        </p:nvSpPr>
        <p:spPr>
          <a:xfrm>
            <a:off x="170121" y="2509284"/>
            <a:ext cx="2991293" cy="170121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"/>
          <p:cNvSpPr/>
          <p:nvPr/>
        </p:nvSpPr>
        <p:spPr>
          <a:xfrm>
            <a:off x="3245144" y="2349017"/>
            <a:ext cx="2991293" cy="170121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1"/>
          <p:cNvSpPr/>
          <p:nvPr/>
        </p:nvSpPr>
        <p:spPr>
          <a:xfrm>
            <a:off x="3239385" y="2665232"/>
            <a:ext cx="3024000" cy="144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"/>
          <p:cNvSpPr/>
          <p:nvPr/>
        </p:nvSpPr>
        <p:spPr>
          <a:xfrm>
            <a:off x="6416550" y="2360145"/>
            <a:ext cx="2585436" cy="298278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1"/>
          <p:cNvSpPr/>
          <p:nvPr/>
        </p:nvSpPr>
        <p:spPr>
          <a:xfrm>
            <a:off x="170120" y="3568996"/>
            <a:ext cx="3024000" cy="294167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/>
          <p:nvPr/>
        </p:nvSpPr>
        <p:spPr>
          <a:xfrm>
            <a:off x="170120" y="5213498"/>
            <a:ext cx="3024000" cy="170121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1"/>
          <p:cNvSpPr/>
          <p:nvPr/>
        </p:nvSpPr>
        <p:spPr>
          <a:xfrm>
            <a:off x="3291371" y="5359717"/>
            <a:ext cx="3023999" cy="46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1"/>
          <p:cNvSpPr/>
          <p:nvPr/>
        </p:nvSpPr>
        <p:spPr>
          <a:xfrm>
            <a:off x="170119" y="5824388"/>
            <a:ext cx="6156000" cy="170121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2C8CA4-81A9-414D-80F6-2941785D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"/>
          <p:cNvSpPr txBox="1">
            <a:spLocks noGrp="1"/>
          </p:cNvSpPr>
          <p:nvPr>
            <p:ph type="title"/>
          </p:nvPr>
        </p:nvSpPr>
        <p:spPr>
          <a:xfrm>
            <a:off x="628650" y="664879"/>
            <a:ext cx="80581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6M5Y5Y atm swaption long payer</a:t>
            </a:r>
            <a:endParaRPr dirty="0"/>
          </a:p>
        </p:txBody>
      </p:sp>
      <p:sp>
        <p:nvSpPr>
          <p:cNvPr id="284" name="Google Shape;284;p12"/>
          <p:cNvSpPr txBox="1">
            <a:spLocks noGrp="1"/>
          </p:cNvSpPr>
          <p:nvPr>
            <p:ph type="body" idx="1"/>
          </p:nvPr>
        </p:nvSpPr>
        <p:spPr>
          <a:xfrm>
            <a:off x="628650" y="1841783"/>
            <a:ext cx="78867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04" t="-196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cxnSp>
        <p:nvCxnSpPr>
          <p:cNvPr id="285" name="Google Shape;285;p12"/>
          <p:cNvCxnSpPr/>
          <p:nvPr/>
        </p:nvCxnSpPr>
        <p:spPr>
          <a:xfrm>
            <a:off x="628650" y="5163618"/>
            <a:ext cx="0" cy="385281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6" name="Google Shape;286;p12"/>
          <p:cNvCxnSpPr/>
          <p:nvPr/>
        </p:nvCxnSpPr>
        <p:spPr>
          <a:xfrm>
            <a:off x="2129962" y="5194441"/>
            <a:ext cx="0" cy="385281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7" name="Google Shape;287;p12"/>
          <p:cNvCxnSpPr/>
          <p:nvPr/>
        </p:nvCxnSpPr>
        <p:spPr>
          <a:xfrm>
            <a:off x="8399123" y="5194441"/>
            <a:ext cx="0" cy="3852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" name="Google Shape;288;p12"/>
          <p:cNvCxnSpPr/>
          <p:nvPr/>
        </p:nvCxnSpPr>
        <p:spPr>
          <a:xfrm>
            <a:off x="5303393" y="5194441"/>
            <a:ext cx="0" cy="38528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9" name="Google Shape;289;p12"/>
          <p:cNvSpPr txBox="1"/>
          <p:nvPr/>
        </p:nvSpPr>
        <p:spPr>
          <a:xfrm>
            <a:off x="254284" y="4867558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2020/11/4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2"/>
          <p:cNvSpPr txBox="1"/>
          <p:nvPr/>
        </p:nvSpPr>
        <p:spPr>
          <a:xfrm>
            <a:off x="1683038" y="4884996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2021/4/30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12"/>
          <p:cNvSpPr txBox="1"/>
          <p:nvPr/>
        </p:nvSpPr>
        <p:spPr>
          <a:xfrm>
            <a:off x="4856469" y="4909128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2026/4/30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2" name="Google Shape;292;p12"/>
          <p:cNvSpPr txBox="1"/>
          <p:nvPr/>
        </p:nvSpPr>
        <p:spPr>
          <a:xfrm>
            <a:off x="7952199" y="4921194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2031/4/30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>
            <a:off x="254284" y="5548899"/>
            <a:ext cx="893848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a swaption contract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729592" y="5548900"/>
            <a:ext cx="893848" cy="71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Maturity date of swaption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>
            <a:off x="4944760" y="5575970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 starts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12"/>
          <p:cNvSpPr txBox="1"/>
          <p:nvPr/>
        </p:nvSpPr>
        <p:spPr>
          <a:xfrm>
            <a:off x="8006138" y="5575869"/>
            <a:ext cx="89384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 ends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12"/>
          <p:cNvSpPr txBox="1"/>
          <p:nvPr/>
        </p:nvSpPr>
        <p:spPr>
          <a:xfrm>
            <a:off x="591166" y="5357509"/>
            <a:ext cx="154800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Swaption</a:t>
            </a:r>
            <a:r>
              <a:rPr lang="en-US" sz="1350">
                <a:solidFill>
                  <a:srgbClr val="D8D8D8"/>
                </a:solidFill>
                <a:latin typeface="DFKai-SB"/>
                <a:ea typeface="DFKai-SB"/>
                <a:cs typeface="DFKai-SB"/>
                <a:sym typeface="DFKai-SB"/>
              </a:rPr>
              <a:t>存續期間</a:t>
            </a:r>
            <a:endParaRPr/>
          </a:p>
        </p:txBody>
      </p:sp>
      <p:sp>
        <p:nvSpPr>
          <p:cNvPr id="298" name="Google Shape;298;p12"/>
          <p:cNvSpPr txBox="1"/>
          <p:nvPr/>
        </p:nvSpPr>
        <p:spPr>
          <a:xfrm>
            <a:off x="3297676" y="5387081"/>
            <a:ext cx="150260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DFKai-SB"/>
                <a:ea typeface="DFKai-SB"/>
                <a:cs typeface="DFKai-SB"/>
                <a:sym typeface="DFKai-SB"/>
              </a:rPr>
              <a:t>遠期期間</a:t>
            </a:r>
            <a:endParaRPr/>
          </a:p>
        </p:txBody>
      </p:sp>
      <p:sp>
        <p:nvSpPr>
          <p:cNvPr id="299" name="Google Shape;299;p12"/>
          <p:cNvSpPr txBox="1"/>
          <p:nvPr/>
        </p:nvSpPr>
        <p:spPr>
          <a:xfrm>
            <a:off x="6350065" y="5392762"/>
            <a:ext cx="150260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IRS</a:t>
            </a:r>
            <a:r>
              <a:rPr lang="en-US" sz="135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存續期間</a:t>
            </a:r>
            <a:endParaRPr/>
          </a:p>
        </p:txBody>
      </p:sp>
      <p:sp>
        <p:nvSpPr>
          <p:cNvPr id="300" name="Google Shape;300;p12"/>
          <p:cNvSpPr txBox="1"/>
          <p:nvPr/>
        </p:nvSpPr>
        <p:spPr>
          <a:xfrm>
            <a:off x="1178645" y="5110083"/>
            <a:ext cx="48094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6M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12"/>
          <p:cNvSpPr txBox="1"/>
          <p:nvPr/>
        </p:nvSpPr>
        <p:spPr>
          <a:xfrm>
            <a:off x="3524041" y="5110080"/>
            <a:ext cx="40067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D8D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5Y</a:t>
            </a:r>
            <a:endParaRPr sz="1350">
              <a:solidFill>
                <a:srgbClr val="D8D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12"/>
          <p:cNvSpPr txBox="1"/>
          <p:nvPr/>
        </p:nvSpPr>
        <p:spPr>
          <a:xfrm>
            <a:off x="6697165" y="5104201"/>
            <a:ext cx="40067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5Y</a:t>
            </a:r>
            <a:endParaRPr sz="1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3" name="Google Shape;303;p12"/>
          <p:cNvCxnSpPr/>
          <p:nvPr/>
        </p:nvCxnSpPr>
        <p:spPr>
          <a:xfrm>
            <a:off x="628650" y="5356259"/>
            <a:ext cx="1501311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4" name="Google Shape;304;p12"/>
          <p:cNvCxnSpPr/>
          <p:nvPr/>
        </p:nvCxnSpPr>
        <p:spPr>
          <a:xfrm>
            <a:off x="2129961" y="5356259"/>
            <a:ext cx="3173432" cy="24942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" name="Google Shape;305;p12"/>
          <p:cNvCxnSpPr/>
          <p:nvPr/>
        </p:nvCxnSpPr>
        <p:spPr>
          <a:xfrm>
            <a:off x="5303393" y="5380391"/>
            <a:ext cx="310728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7E3341D-115B-447A-BF10-BF648031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1901269" y="2063417"/>
            <a:ext cx="6761963" cy="215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2020/11/25 </a:t>
            </a:r>
            <a:b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</a:br>
            <a:r>
              <a:rPr lang="zh-TW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台股指數 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Option’s </a:t>
            </a:r>
            <a:b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</a:b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Smiling Curve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C9A753-4315-4DFC-AB49-EACAE222437B}"/>
              </a:ext>
            </a:extLst>
          </p:cNvPr>
          <p:cNvSpPr txBox="1"/>
          <p:nvPr/>
        </p:nvSpPr>
        <p:spPr>
          <a:xfrm>
            <a:off x="1545996" y="3023900"/>
            <a:ext cx="184765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buClr>
                <a:schemeClr val="dk1"/>
              </a:buClr>
              <a:buSzPts val="6000"/>
            </a:pPr>
            <a:r>
              <a:rPr lang="en-US" altLang="zh-TW" sz="4800" spc="-50" dirty="0">
                <a:solidFill>
                  <a:schemeClr val="bg1"/>
                </a:solidFill>
                <a:latin typeface="DFKai-SB"/>
                <a:ea typeface="DFKai-SB"/>
                <a:cs typeface="+mj-cs"/>
              </a:rPr>
              <a:t>02</a:t>
            </a:r>
            <a:endParaRPr lang="zh-TW" altLang="en-US" sz="4800" spc="-50" dirty="0">
              <a:solidFill>
                <a:schemeClr val="bg1"/>
              </a:solidFill>
              <a:latin typeface="DFKai-SB"/>
              <a:ea typeface="DFKai-SB"/>
              <a:cs typeface="+mj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0CF8F2-7176-4F05-AA09-D8DFE7CB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3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76783-DB4C-6A41-B400-E884AA61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Strike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12364.95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(ITM)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0E3F2B-9B62-0345-BD0A-14C499A3D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2422716-EBD7-8D44-94CD-23D78C8D4115}"/>
              </a:ext>
            </a:extLst>
          </p:cNvPr>
          <p:cNvGrpSpPr/>
          <p:nvPr/>
        </p:nvGrpSpPr>
        <p:grpSpPr>
          <a:xfrm>
            <a:off x="-1" y="1585472"/>
            <a:ext cx="9203572" cy="4591491"/>
            <a:chOff x="-1" y="1585472"/>
            <a:chExt cx="9203572" cy="4591491"/>
          </a:xfrm>
        </p:grpSpPr>
        <p:pic>
          <p:nvPicPr>
            <p:cNvPr id="4" name="Google Shape;62;p14">
              <a:extLst>
                <a:ext uri="{FF2B5EF4-FFF2-40B4-BE49-F238E27FC236}">
                  <a16:creationId xmlns:a16="http://schemas.microsoft.com/office/drawing/2014/main" id="{26E36700-1C9E-AD4D-832B-62AAA54964CF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" y="1585472"/>
              <a:ext cx="9203570" cy="4591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596ECF9-DC88-984D-B8EC-E977C5E0ED77}"/>
                </a:ext>
              </a:extLst>
            </p:cNvPr>
            <p:cNvSpPr/>
            <p:nvPr/>
          </p:nvSpPr>
          <p:spPr>
            <a:xfrm>
              <a:off x="0" y="2427317"/>
              <a:ext cx="4854633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0EEA24-71C1-1443-A78F-149EFCD4C4D9}"/>
                </a:ext>
              </a:extLst>
            </p:cNvPr>
            <p:cNvSpPr/>
            <p:nvPr/>
          </p:nvSpPr>
          <p:spPr>
            <a:xfrm>
              <a:off x="0" y="3922526"/>
              <a:ext cx="3740728" cy="691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B07C818-EDAD-4E47-8DD1-772216D36487}"/>
                </a:ext>
              </a:extLst>
            </p:cNvPr>
            <p:cNvSpPr/>
            <p:nvPr/>
          </p:nvSpPr>
          <p:spPr>
            <a:xfrm>
              <a:off x="-1" y="5272529"/>
              <a:ext cx="3740729" cy="163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D7F7C50-1D93-3646-8650-A9ED64164893}"/>
                </a:ext>
              </a:extLst>
            </p:cNvPr>
            <p:cNvSpPr txBox="1"/>
            <p:nvPr/>
          </p:nvSpPr>
          <p:spPr>
            <a:xfrm>
              <a:off x="4854633" y="2608411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Underlying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23B6A13-6B91-A645-901C-468CCC35B0E9}"/>
                </a:ext>
              </a:extLst>
            </p:cNvPr>
            <p:cNvSpPr txBox="1"/>
            <p:nvPr/>
          </p:nvSpPr>
          <p:spPr>
            <a:xfrm>
              <a:off x="3838466" y="4005111"/>
              <a:ext cx="25971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Buy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Call;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K=12364.95</a:t>
              </a:r>
            </a:p>
            <a:p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Moneyness=90%(ITM)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168DD8-CB4B-EC42-B1C7-111B231493E9}"/>
                </a:ext>
              </a:extLst>
            </p:cNvPr>
            <p:cNvSpPr/>
            <p:nvPr/>
          </p:nvSpPr>
          <p:spPr>
            <a:xfrm>
              <a:off x="6299" y="2928013"/>
              <a:ext cx="2487519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2748DAA-ABC4-154D-963C-4CFDBAD80453}"/>
                </a:ext>
              </a:extLst>
            </p:cNvPr>
            <p:cNvSpPr txBox="1"/>
            <p:nvPr/>
          </p:nvSpPr>
          <p:spPr>
            <a:xfrm>
              <a:off x="2531921" y="3325005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1391.34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1EB76C2-EE9E-4A4B-A765-37E1E6A537C4}"/>
                </a:ext>
              </a:extLst>
            </p:cNvPr>
            <p:cNvSpPr txBox="1"/>
            <p:nvPr/>
          </p:nvSpPr>
          <p:spPr>
            <a:xfrm>
              <a:off x="3838466" y="5157229"/>
              <a:ext cx="2223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Volatility=26.805%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FC7DFEDF-1B8A-AC4F-AB53-DB5B09C24276}"/>
              </a:ext>
            </a:extLst>
          </p:cNvPr>
          <p:cNvSpPr/>
          <p:nvPr/>
        </p:nvSpPr>
        <p:spPr>
          <a:xfrm>
            <a:off x="6649278" y="2441615"/>
            <a:ext cx="2508935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9CF64C8-DF61-BA45-A615-851DBC335AB0}"/>
              </a:ext>
            </a:extLst>
          </p:cNvPr>
          <p:cNvSpPr txBox="1"/>
          <p:nvPr/>
        </p:nvSpPr>
        <p:spPr>
          <a:xfrm>
            <a:off x="7068574" y="3423365"/>
            <a:ext cx="201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11/25/2020</a:t>
            </a:r>
            <a:endParaRPr kumimoji="1" lang="zh-TW" alt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4286CAE-3E3E-9E44-9E51-17E8EC24236E}"/>
              </a:ext>
            </a:extLst>
          </p:cNvPr>
          <p:cNvCxnSpPr/>
          <p:nvPr/>
        </p:nvCxnSpPr>
        <p:spPr>
          <a:xfrm>
            <a:off x="8338930" y="2807375"/>
            <a:ext cx="0" cy="6159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63F411F-8F4C-FD40-BB4B-183273D81A46}"/>
              </a:ext>
            </a:extLst>
          </p:cNvPr>
          <p:cNvSpPr txBox="1"/>
          <p:nvPr/>
        </p:nvSpPr>
        <p:spPr>
          <a:xfrm>
            <a:off x="7204508" y="6126043"/>
            <a:ext cx="1744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Bloomberg</a:t>
            </a:r>
            <a:endParaRPr lang="zh-TW" altLang="en-US"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395AC0A5-57E2-483E-A551-E8A26DA2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373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69;p15">
            <a:extLst>
              <a:ext uri="{FF2B5EF4-FFF2-40B4-BE49-F238E27FC236}">
                <a16:creationId xmlns:a16="http://schemas.microsoft.com/office/drawing/2014/main" id="{9751E52B-8246-4342-A332-7A61480445B5}"/>
              </a:ext>
            </a:extLst>
          </p:cNvPr>
          <p:cNvPicPr preferRelativeResize="0">
            <a:picLocks noGrp="1" noChangeAspect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593307"/>
            <a:ext cx="9160562" cy="45082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FB76783-DB4C-6A41-B400-E884AA61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Strike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13738.83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(ATM)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FD93FA5-F0E6-D448-9FEE-3BB54D7D0382}"/>
              </a:ext>
            </a:extLst>
          </p:cNvPr>
          <p:cNvGrpSpPr/>
          <p:nvPr/>
        </p:nvGrpSpPr>
        <p:grpSpPr>
          <a:xfrm>
            <a:off x="-1" y="2427317"/>
            <a:ext cx="6615253" cy="3099244"/>
            <a:chOff x="-1" y="2427317"/>
            <a:chExt cx="6615253" cy="30992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596ECF9-DC88-984D-B8EC-E977C5E0ED77}"/>
                </a:ext>
              </a:extLst>
            </p:cNvPr>
            <p:cNvSpPr/>
            <p:nvPr/>
          </p:nvSpPr>
          <p:spPr>
            <a:xfrm>
              <a:off x="0" y="2427317"/>
              <a:ext cx="4854633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0EEA24-71C1-1443-A78F-149EFCD4C4D9}"/>
                </a:ext>
              </a:extLst>
            </p:cNvPr>
            <p:cNvSpPr/>
            <p:nvPr/>
          </p:nvSpPr>
          <p:spPr>
            <a:xfrm>
              <a:off x="0" y="3922526"/>
              <a:ext cx="3740728" cy="691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B07C818-EDAD-4E47-8DD1-772216D36487}"/>
                </a:ext>
              </a:extLst>
            </p:cNvPr>
            <p:cNvSpPr/>
            <p:nvPr/>
          </p:nvSpPr>
          <p:spPr>
            <a:xfrm>
              <a:off x="-1" y="5272529"/>
              <a:ext cx="3740729" cy="163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D7F7C50-1D93-3646-8650-A9ED64164893}"/>
                </a:ext>
              </a:extLst>
            </p:cNvPr>
            <p:cNvSpPr txBox="1"/>
            <p:nvPr/>
          </p:nvSpPr>
          <p:spPr>
            <a:xfrm>
              <a:off x="4854633" y="2608411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Underlying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23B6A13-6B91-A645-901C-468CCC35B0E9}"/>
                </a:ext>
              </a:extLst>
            </p:cNvPr>
            <p:cNvSpPr txBox="1"/>
            <p:nvPr/>
          </p:nvSpPr>
          <p:spPr>
            <a:xfrm>
              <a:off x="3838466" y="4005111"/>
              <a:ext cx="2776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Buy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Call;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K=13738.83</a:t>
              </a:r>
            </a:p>
            <a:p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Moneyness=100%(ATM)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168DD8-CB4B-EC42-B1C7-111B231493E9}"/>
                </a:ext>
              </a:extLst>
            </p:cNvPr>
            <p:cNvSpPr/>
            <p:nvPr/>
          </p:nvSpPr>
          <p:spPr>
            <a:xfrm>
              <a:off x="6299" y="2928013"/>
              <a:ext cx="2487519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2748DAA-ABC4-154D-963C-4CFDBAD80453}"/>
                </a:ext>
              </a:extLst>
            </p:cNvPr>
            <p:cNvSpPr txBox="1"/>
            <p:nvPr/>
          </p:nvSpPr>
          <p:spPr>
            <a:xfrm>
              <a:off x="2531921" y="3325005"/>
              <a:ext cx="1770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207.61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1EB76C2-EE9E-4A4B-A765-37E1E6A537C4}"/>
                </a:ext>
              </a:extLst>
            </p:cNvPr>
            <p:cNvSpPr txBox="1"/>
            <p:nvPr/>
          </p:nvSpPr>
          <p:spPr>
            <a:xfrm>
              <a:off x="3838466" y="5157229"/>
              <a:ext cx="2223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Volatility=16.105%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BBB3EE5-4823-5B4F-BCF7-6FC144CA0A07}"/>
              </a:ext>
            </a:extLst>
          </p:cNvPr>
          <p:cNvSpPr/>
          <p:nvPr/>
        </p:nvSpPr>
        <p:spPr>
          <a:xfrm>
            <a:off x="6649278" y="2441615"/>
            <a:ext cx="2508935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E71EBD0-140A-8347-A3C6-E6F08F576368}"/>
              </a:ext>
            </a:extLst>
          </p:cNvPr>
          <p:cNvSpPr txBox="1"/>
          <p:nvPr/>
        </p:nvSpPr>
        <p:spPr>
          <a:xfrm>
            <a:off x="7068574" y="3423365"/>
            <a:ext cx="201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11/25/2020</a:t>
            </a:r>
            <a:endParaRPr kumimoji="1" lang="zh-TW" alt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019D280-21E8-7948-B92B-8D057200CDD9}"/>
              </a:ext>
            </a:extLst>
          </p:cNvPr>
          <p:cNvCxnSpPr/>
          <p:nvPr/>
        </p:nvCxnSpPr>
        <p:spPr>
          <a:xfrm>
            <a:off x="8338930" y="2807375"/>
            <a:ext cx="0" cy="6159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B045DC-B759-4B4C-A649-09B98D9EDD43}"/>
              </a:ext>
            </a:extLst>
          </p:cNvPr>
          <p:cNvSpPr txBox="1"/>
          <p:nvPr/>
        </p:nvSpPr>
        <p:spPr>
          <a:xfrm>
            <a:off x="7194634" y="6101537"/>
            <a:ext cx="1744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Bloomberg</a:t>
            </a:r>
            <a:endParaRPr lang="zh-TW" altLang="en-US"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9FA19F-7D91-4914-9C77-3F6DDC934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738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76783-DB4C-6A41-B400-E884AA616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Strike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14013.61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(OTM)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6C216E5-8561-5E45-942A-128BDA88008D}"/>
              </a:ext>
            </a:extLst>
          </p:cNvPr>
          <p:cNvGrpSpPr/>
          <p:nvPr/>
        </p:nvGrpSpPr>
        <p:grpSpPr>
          <a:xfrm>
            <a:off x="-1" y="1574361"/>
            <a:ext cx="9144002" cy="4528360"/>
            <a:chOff x="-1" y="1574361"/>
            <a:chExt cx="9144002" cy="4528360"/>
          </a:xfrm>
        </p:grpSpPr>
        <p:pic>
          <p:nvPicPr>
            <p:cNvPr id="14" name="Google Shape;83;p17">
              <a:extLst>
                <a:ext uri="{FF2B5EF4-FFF2-40B4-BE49-F238E27FC236}">
                  <a16:creationId xmlns:a16="http://schemas.microsoft.com/office/drawing/2014/main" id="{BDA85DEE-D0E4-7D4B-B9CD-431332669644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574361"/>
              <a:ext cx="9144001" cy="4528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596ECF9-DC88-984D-B8EC-E977C5E0ED77}"/>
                </a:ext>
              </a:extLst>
            </p:cNvPr>
            <p:cNvSpPr/>
            <p:nvPr/>
          </p:nvSpPr>
          <p:spPr>
            <a:xfrm>
              <a:off x="0" y="2427317"/>
              <a:ext cx="4854633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0EEA24-71C1-1443-A78F-149EFCD4C4D9}"/>
                </a:ext>
              </a:extLst>
            </p:cNvPr>
            <p:cNvSpPr/>
            <p:nvPr/>
          </p:nvSpPr>
          <p:spPr>
            <a:xfrm>
              <a:off x="0" y="3922526"/>
              <a:ext cx="3740728" cy="691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B07C818-EDAD-4E47-8DD1-772216D36487}"/>
                </a:ext>
              </a:extLst>
            </p:cNvPr>
            <p:cNvSpPr/>
            <p:nvPr/>
          </p:nvSpPr>
          <p:spPr>
            <a:xfrm>
              <a:off x="-1" y="5272529"/>
              <a:ext cx="3740729" cy="163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D7F7C50-1D93-3646-8650-A9ED64164893}"/>
                </a:ext>
              </a:extLst>
            </p:cNvPr>
            <p:cNvSpPr txBox="1"/>
            <p:nvPr/>
          </p:nvSpPr>
          <p:spPr>
            <a:xfrm>
              <a:off x="4854633" y="2608411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Underlying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23B6A13-6B91-A645-901C-468CCC35B0E9}"/>
                </a:ext>
              </a:extLst>
            </p:cNvPr>
            <p:cNvSpPr txBox="1"/>
            <p:nvPr/>
          </p:nvSpPr>
          <p:spPr>
            <a:xfrm>
              <a:off x="3838466" y="4005111"/>
              <a:ext cx="280237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Buy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Call;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K=14013.61</a:t>
              </a:r>
            </a:p>
            <a:p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Moneyness=102%(OTM)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168DD8-CB4B-EC42-B1C7-111B231493E9}"/>
                </a:ext>
              </a:extLst>
            </p:cNvPr>
            <p:cNvSpPr/>
            <p:nvPr/>
          </p:nvSpPr>
          <p:spPr>
            <a:xfrm>
              <a:off x="6299" y="2928013"/>
              <a:ext cx="2487519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2748DAA-ABC4-154D-963C-4CFDBAD80453}"/>
                </a:ext>
              </a:extLst>
            </p:cNvPr>
            <p:cNvSpPr txBox="1"/>
            <p:nvPr/>
          </p:nvSpPr>
          <p:spPr>
            <a:xfrm>
              <a:off x="2531921" y="3325005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87.07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1EB76C2-EE9E-4A4B-A765-37E1E6A537C4}"/>
                </a:ext>
              </a:extLst>
            </p:cNvPr>
            <p:cNvSpPr txBox="1"/>
            <p:nvPr/>
          </p:nvSpPr>
          <p:spPr>
            <a:xfrm>
              <a:off x="3838466" y="5157229"/>
              <a:ext cx="2223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Volatility=14.945%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C92A5B11-FC11-F542-B11A-49E094C8A8B6}"/>
              </a:ext>
            </a:extLst>
          </p:cNvPr>
          <p:cNvSpPr/>
          <p:nvPr/>
        </p:nvSpPr>
        <p:spPr>
          <a:xfrm>
            <a:off x="6649278" y="2441615"/>
            <a:ext cx="2508935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3E72CC-58AE-6546-9F03-367FCCF408A7}"/>
              </a:ext>
            </a:extLst>
          </p:cNvPr>
          <p:cNvSpPr txBox="1"/>
          <p:nvPr/>
        </p:nvSpPr>
        <p:spPr>
          <a:xfrm>
            <a:off x="7068574" y="3423365"/>
            <a:ext cx="201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11/25/2020</a:t>
            </a:r>
            <a:endParaRPr kumimoji="1" lang="zh-TW" alt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EA8D56C-1D3A-8747-ADFC-FCD8FD3C0ABE}"/>
              </a:ext>
            </a:extLst>
          </p:cNvPr>
          <p:cNvCxnSpPr/>
          <p:nvPr/>
        </p:nvCxnSpPr>
        <p:spPr>
          <a:xfrm>
            <a:off x="8338930" y="2807375"/>
            <a:ext cx="0" cy="6159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282C8D6-4EB9-E448-9F91-134048FF9EB0}"/>
              </a:ext>
            </a:extLst>
          </p:cNvPr>
          <p:cNvSpPr txBox="1"/>
          <p:nvPr/>
        </p:nvSpPr>
        <p:spPr>
          <a:xfrm>
            <a:off x="7194634" y="6102938"/>
            <a:ext cx="1744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Bloomberg</a:t>
            </a:r>
            <a:endParaRPr lang="zh-TW" altLang="en-US"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F37746F-B092-46F3-8556-20138B56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48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90;p18">
            <a:extLst>
              <a:ext uri="{FF2B5EF4-FFF2-40B4-BE49-F238E27FC236}">
                <a16:creationId xmlns:a16="http://schemas.microsoft.com/office/drawing/2014/main" id="{A17F7193-68A8-834C-A431-2FB2FEB98C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300" y="1585429"/>
            <a:ext cx="9144001" cy="45129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FB76783-DB4C-6A41-B400-E884AA61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00" y="552817"/>
            <a:ext cx="7543800" cy="807718"/>
          </a:xfrm>
        </p:spPr>
        <p:txBody>
          <a:bodyPr>
            <a:normAutofit/>
          </a:bodyPr>
          <a:lstStyle/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Strike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15112.71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(OTM)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56C216E5-8561-5E45-942A-128BDA88008D}"/>
              </a:ext>
            </a:extLst>
          </p:cNvPr>
          <p:cNvGrpSpPr/>
          <p:nvPr/>
        </p:nvGrpSpPr>
        <p:grpSpPr>
          <a:xfrm>
            <a:off x="-1" y="2427317"/>
            <a:ext cx="6632245" cy="3099244"/>
            <a:chOff x="-1" y="2427317"/>
            <a:chExt cx="6632245" cy="309924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596ECF9-DC88-984D-B8EC-E977C5E0ED77}"/>
                </a:ext>
              </a:extLst>
            </p:cNvPr>
            <p:cNvSpPr/>
            <p:nvPr/>
          </p:nvSpPr>
          <p:spPr>
            <a:xfrm>
              <a:off x="0" y="2427317"/>
              <a:ext cx="4854633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50EEA24-71C1-1443-A78F-149EFCD4C4D9}"/>
                </a:ext>
              </a:extLst>
            </p:cNvPr>
            <p:cNvSpPr/>
            <p:nvPr/>
          </p:nvSpPr>
          <p:spPr>
            <a:xfrm>
              <a:off x="0" y="3922526"/>
              <a:ext cx="3740728" cy="6910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B07C818-EDAD-4E47-8DD1-772216D36487}"/>
                </a:ext>
              </a:extLst>
            </p:cNvPr>
            <p:cNvSpPr/>
            <p:nvPr/>
          </p:nvSpPr>
          <p:spPr>
            <a:xfrm>
              <a:off x="-1" y="5272529"/>
              <a:ext cx="3740729" cy="163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D7F7C50-1D93-3646-8650-A9ED64164893}"/>
                </a:ext>
              </a:extLst>
            </p:cNvPr>
            <p:cNvSpPr txBox="1"/>
            <p:nvPr/>
          </p:nvSpPr>
          <p:spPr>
            <a:xfrm>
              <a:off x="4854633" y="2608411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Underlying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23B6A13-6B91-A645-901C-468CCC35B0E9}"/>
                </a:ext>
              </a:extLst>
            </p:cNvPr>
            <p:cNvSpPr txBox="1"/>
            <p:nvPr/>
          </p:nvSpPr>
          <p:spPr>
            <a:xfrm>
              <a:off x="3838466" y="4005111"/>
              <a:ext cx="27937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Buy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Call;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K=15112.71</a:t>
              </a:r>
            </a:p>
            <a:p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Moneyness=110%(OTM)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F168DD8-CB4B-EC42-B1C7-111B231493E9}"/>
                </a:ext>
              </a:extLst>
            </p:cNvPr>
            <p:cNvSpPr/>
            <p:nvPr/>
          </p:nvSpPr>
          <p:spPr>
            <a:xfrm>
              <a:off x="6299" y="2928013"/>
              <a:ext cx="2487519" cy="36576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2748DAA-ABC4-154D-963C-4CFDBAD80453}"/>
                </a:ext>
              </a:extLst>
            </p:cNvPr>
            <p:cNvSpPr txBox="1"/>
            <p:nvPr/>
          </p:nvSpPr>
          <p:spPr>
            <a:xfrm>
              <a:off x="2531921" y="3325005"/>
              <a:ext cx="15392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Price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1.16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1EB76C2-EE9E-4A4B-A765-37E1E6A537C4}"/>
                </a:ext>
              </a:extLst>
            </p:cNvPr>
            <p:cNvSpPr txBox="1"/>
            <p:nvPr/>
          </p:nvSpPr>
          <p:spPr>
            <a:xfrm>
              <a:off x="3838466" y="5157229"/>
              <a:ext cx="2223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5.</a:t>
              </a:r>
              <a:r>
                <a:rPr kumimoji="1" lang="zh-TW" altLang="en-US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Volatility=16.369%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7077ECCB-E755-C94C-8FC2-3D1779247D4A}"/>
              </a:ext>
            </a:extLst>
          </p:cNvPr>
          <p:cNvSpPr/>
          <p:nvPr/>
        </p:nvSpPr>
        <p:spPr>
          <a:xfrm>
            <a:off x="6649278" y="2441615"/>
            <a:ext cx="2508935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746B937-1791-154D-81CE-10AEC63BE007}"/>
              </a:ext>
            </a:extLst>
          </p:cNvPr>
          <p:cNvSpPr txBox="1"/>
          <p:nvPr/>
        </p:nvSpPr>
        <p:spPr>
          <a:xfrm>
            <a:off x="7068574" y="3423365"/>
            <a:ext cx="2016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Date:</a:t>
            </a:r>
            <a:r>
              <a: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11/25/2020</a:t>
            </a:r>
            <a:endParaRPr kumimoji="1" lang="zh-TW" alt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59A7D26-A640-C344-84A8-A786C3722788}"/>
              </a:ext>
            </a:extLst>
          </p:cNvPr>
          <p:cNvCxnSpPr/>
          <p:nvPr/>
        </p:nvCxnSpPr>
        <p:spPr>
          <a:xfrm>
            <a:off x="8338930" y="2807375"/>
            <a:ext cx="0" cy="6159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5C9E83B-AE71-924E-A1A7-10D26D903EE6}"/>
              </a:ext>
            </a:extLst>
          </p:cNvPr>
          <p:cNvSpPr txBox="1"/>
          <p:nvPr/>
        </p:nvSpPr>
        <p:spPr>
          <a:xfrm>
            <a:off x="7194634" y="6067287"/>
            <a:ext cx="1744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Bloomberg</a:t>
            </a:r>
            <a:endParaRPr lang="zh-TW" altLang="en-US"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61C4F47-ABF5-45F2-836C-9850A175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183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F4560-9F8F-4EFC-8EA7-1BE43165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dk1"/>
              </a:buClr>
              <a:buSzPts val="6000"/>
            </a:pPr>
            <a:r>
              <a:rPr lang="zh-TW" altLang="en-US" dirty="0">
                <a:solidFill>
                  <a:schemeClr val="tx1"/>
                </a:solidFill>
                <a:latin typeface="DFKai-SB"/>
                <a:ea typeface="DFKai-SB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24E44D-1AE0-436A-9079-6BA35D742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pc="-50" dirty="0">
                <a:solidFill>
                  <a:schemeClr val="tx1"/>
                </a:solidFill>
                <a:latin typeface="DFKai-SB"/>
                <a:ea typeface="DFKai-SB"/>
                <a:cs typeface="+mj-cs"/>
              </a:rPr>
              <a:t> </a:t>
            </a:r>
            <a:r>
              <a:rPr lang="zh-TW" altLang="en-US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課程回顧</a:t>
            </a:r>
            <a:endParaRPr lang="en-US" altLang="zh-TW" spc="-5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2020/11/25 </a:t>
            </a:r>
            <a:r>
              <a:rPr lang="zh-TW" altLang="en-US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台股指數 </a:t>
            </a:r>
            <a: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Option’s  Smiling Curve</a:t>
            </a:r>
            <a:endParaRPr lang="en-US" altLang="zh-TW" spc="-5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Volatility surface, Volatility curve </a:t>
            </a:r>
            <a:r>
              <a:rPr lang="zh-TW" altLang="en-US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和 </a:t>
            </a:r>
            <a: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Smiling curve </a:t>
            </a:r>
            <a:b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</a:t>
            </a:r>
            <a: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</a:t>
            </a:r>
            <a: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USDJPY</a:t>
            </a:r>
            <a:r>
              <a:rPr lang="zh-TW" altLang="en-US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USDCNH</a:t>
            </a:r>
            <a:r>
              <a:rPr lang="zh-TW" altLang="en-US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EURUSD</a:t>
            </a:r>
            <a:r>
              <a:rPr lang="zh-TW" altLang="en-US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為例</a:t>
            </a:r>
            <a:r>
              <a:rPr lang="en-US" altLang="zh-TW" spc="-5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調整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Strike Rate 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對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Forward Premium 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的影響</a:t>
            </a:r>
            <a:endParaRPr lang="zh-TW" altLang="en-US" spc="-5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AFF80-F25A-431B-A118-86A9651E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B76783-DB4C-6A41-B400-E884AA616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302" y="0"/>
            <a:ext cx="7543800" cy="1450757"/>
          </a:xfrm>
        </p:spPr>
        <p:txBody>
          <a:bodyPr>
            <a:normAutofit/>
          </a:bodyPr>
          <a:lstStyle/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Volatility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Smiling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7F3D5B-A93F-8647-9B8D-BED41AAA4803}"/>
              </a:ext>
            </a:extLst>
          </p:cNvPr>
          <p:cNvSpPr/>
          <p:nvPr/>
        </p:nvSpPr>
        <p:spPr>
          <a:xfrm>
            <a:off x="6007074" y="4707716"/>
            <a:ext cx="3136926" cy="1557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6AAD322-AC48-2940-9B1F-B382FEFCF765}"/>
              </a:ext>
            </a:extLst>
          </p:cNvPr>
          <p:cNvGrpSpPr/>
          <p:nvPr/>
        </p:nvGrpSpPr>
        <p:grpSpPr>
          <a:xfrm>
            <a:off x="0" y="1690689"/>
            <a:ext cx="9144002" cy="4574571"/>
            <a:chOff x="0" y="1690689"/>
            <a:chExt cx="9144002" cy="4574571"/>
          </a:xfrm>
        </p:grpSpPr>
        <p:pic>
          <p:nvPicPr>
            <p:cNvPr id="14" name="Google Shape;104;p20">
              <a:extLst>
                <a:ext uri="{FF2B5EF4-FFF2-40B4-BE49-F238E27FC236}">
                  <a16:creationId xmlns:a16="http://schemas.microsoft.com/office/drawing/2014/main" id="{F4EB4D36-960B-6142-99D5-6FDCCC7C43D6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0689"/>
              <a:ext cx="9144002" cy="45745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0A8C31-FB08-0940-ACF7-05F2E0497117}"/>
                </a:ext>
              </a:extLst>
            </p:cNvPr>
            <p:cNvSpPr/>
            <p:nvPr/>
          </p:nvSpPr>
          <p:spPr>
            <a:xfrm rot="2407772">
              <a:off x="1186675" y="5432121"/>
              <a:ext cx="1894635" cy="394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62396FB8-8B0B-D24D-800E-FB3233ABC1EC}"/>
                </a:ext>
              </a:extLst>
            </p:cNvPr>
            <p:cNvSpPr txBox="1"/>
            <p:nvPr/>
          </p:nvSpPr>
          <p:spPr>
            <a:xfrm>
              <a:off x="600938" y="5675543"/>
              <a:ext cx="1246332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Moneyness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74C47DE-DCE8-1E40-8D37-B0998C5D1893}"/>
                </a:ext>
              </a:extLst>
            </p:cNvPr>
            <p:cNvSpPr/>
            <p:nvPr/>
          </p:nvSpPr>
          <p:spPr>
            <a:xfrm rot="19334726">
              <a:off x="2826130" y="5394786"/>
              <a:ext cx="1894635" cy="394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F2206DE-6CAE-6F48-9583-26D2588C0FA9}"/>
                </a:ext>
              </a:extLst>
            </p:cNvPr>
            <p:cNvSpPr txBox="1"/>
            <p:nvPr/>
          </p:nvSpPr>
          <p:spPr>
            <a:xfrm>
              <a:off x="4127797" y="5629361"/>
              <a:ext cx="69358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Term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31874AA-357E-9C4E-8000-A271AE25AE3B}"/>
                </a:ext>
              </a:extLst>
            </p:cNvPr>
            <p:cNvSpPr/>
            <p:nvPr/>
          </p:nvSpPr>
          <p:spPr>
            <a:xfrm rot="4384995">
              <a:off x="477937" y="4170061"/>
              <a:ext cx="1034625" cy="3944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4EE0AEC1-6B89-4F42-9580-EB3DF2454C44}"/>
                </a:ext>
              </a:extLst>
            </p:cNvPr>
            <p:cNvSpPr txBox="1"/>
            <p:nvPr/>
          </p:nvSpPr>
          <p:spPr>
            <a:xfrm>
              <a:off x="88152" y="3382912"/>
              <a:ext cx="12463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>
                  <a:solidFill>
                    <a:srgbClr val="FFFF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Volatility</a:t>
              </a:r>
              <a:endParaRPr kumimoji="1" lang="zh-TW" alt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CB418AF-2BC8-DA45-A48F-887D1DB80E0E}"/>
              </a:ext>
            </a:extLst>
          </p:cNvPr>
          <p:cNvSpPr txBox="1"/>
          <p:nvPr/>
        </p:nvSpPr>
        <p:spPr>
          <a:xfrm>
            <a:off x="7253739" y="6327996"/>
            <a:ext cx="1744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Bloomberg</a:t>
            </a:r>
            <a:endParaRPr lang="zh-TW" altLang="en-US"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272B51-5366-4475-B5C7-66633D295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3721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AEF3D7-27F5-AF4A-B88C-371E082B9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>
            <a:normAutofit/>
          </a:bodyPr>
          <a:lstStyle/>
          <a:p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Volatility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Smiling</a:t>
            </a:r>
            <a:r>
              <a:rPr kumimoji="1" lang="zh-TW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Curve</a:t>
            </a:r>
            <a:endParaRPr kumimoji="1" lang="zh-TW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CB681-98C0-3045-9D97-CD7323642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833980"/>
            <a:ext cx="8138278" cy="4351338"/>
          </a:xfrm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kumimoji="1" lang="en-US" altLang="zh-TW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Smiling</a:t>
            </a:r>
            <a:r>
              <a:rPr kumimoji="1" lang="zh-TW" altLang="en-US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Curve</a:t>
            </a:r>
            <a:r>
              <a:rPr kumimoji="1" lang="zh-TW" altLang="en-US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在</a:t>
            </a:r>
            <a:r>
              <a:rPr kumimoji="1" lang="en-US" altLang="zh-TW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Call</a:t>
            </a:r>
            <a:r>
              <a:rPr kumimoji="1" lang="zh-TW" altLang="en-US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 價內處</a:t>
            </a:r>
            <a:r>
              <a:rPr kumimoji="1" lang="en-US" altLang="zh-TW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Volatility</a:t>
            </a:r>
            <a:r>
              <a:rPr kumimoji="1" lang="zh-TW" altLang="en-US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較價外處高，表示市場大部分投資人對目前台股指數看空</a:t>
            </a:r>
            <a:endParaRPr kumimoji="1" lang="en-US" altLang="zh-TW" sz="1800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  <a:p>
            <a:pPr marL="0" indent="0">
              <a:buClrTx/>
              <a:buNone/>
            </a:pPr>
            <a:r>
              <a:rPr kumimoji="1" lang="zh-TW" altLang="en-US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由圖可見，</a:t>
            </a:r>
            <a:r>
              <a:rPr kumimoji="1" lang="en-US" altLang="zh-TW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Volatility</a:t>
            </a:r>
            <a:r>
              <a:rPr kumimoji="1" lang="zh-TW" altLang="en-US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最低處不在</a:t>
            </a:r>
            <a:r>
              <a:rPr kumimoji="1" lang="en-US" altLang="zh-TW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ATM</a:t>
            </a:r>
            <a:r>
              <a:rPr kumimoji="1" lang="zh-TW" altLang="en-US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處，是由於市場上交易商品、條件的誤差，不過確實在</a:t>
            </a:r>
            <a:r>
              <a:rPr kumimoji="1" lang="en-US" altLang="zh-TW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ATM</a:t>
            </a:r>
            <a:r>
              <a:rPr kumimoji="1" lang="zh-TW" altLang="en-US" sz="1800" dirty="0"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rPr>
              <a:t>附近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589F0F4E-1FE3-7E4D-A03C-EE3C0E00A00C}"/>
              </a:ext>
            </a:extLst>
          </p:cNvPr>
          <p:cNvGrpSpPr>
            <a:grpSpLocks noChangeAspect="1"/>
          </p:cNvGrpSpPr>
          <p:nvPr/>
        </p:nvGrpSpPr>
        <p:grpSpPr>
          <a:xfrm>
            <a:off x="2092751" y="3072968"/>
            <a:ext cx="5581924" cy="3315343"/>
            <a:chOff x="491013" y="1671222"/>
            <a:chExt cx="8161972" cy="4847743"/>
          </a:xfrm>
        </p:grpSpPr>
        <p:pic>
          <p:nvPicPr>
            <p:cNvPr id="4" name="Google Shape;104;p20">
              <a:extLst>
                <a:ext uri="{FF2B5EF4-FFF2-40B4-BE49-F238E27FC236}">
                  <a16:creationId xmlns:a16="http://schemas.microsoft.com/office/drawing/2014/main" id="{43C2A940-0678-3F44-8346-C2C7521C310B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2">
              <a:alphaModFix/>
            </a:blip>
            <a:srcRect l="65652" t="66462"/>
            <a:stretch/>
          </p:blipFill>
          <p:spPr>
            <a:xfrm>
              <a:off x="491013" y="1671222"/>
              <a:ext cx="8161972" cy="41053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EC3A88D7-8D6E-F145-9123-1A542B1F7C12}"/>
                </a:ext>
              </a:extLst>
            </p:cNvPr>
            <p:cNvSpPr txBox="1"/>
            <p:nvPr/>
          </p:nvSpPr>
          <p:spPr>
            <a:xfrm>
              <a:off x="2202994" y="5911732"/>
              <a:ext cx="1438054" cy="607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ITM</a:t>
              </a:r>
              <a:endParaRPr kumimoji="1"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線箭頭接點 6">
              <a:extLst>
                <a:ext uri="{FF2B5EF4-FFF2-40B4-BE49-F238E27FC236}">
                  <a16:creationId xmlns:a16="http://schemas.microsoft.com/office/drawing/2014/main" id="{2D15E7B8-F086-2741-90E3-0469DBC1C4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32452" y="5880283"/>
              <a:ext cx="330973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DE596D25-73E1-9F4A-BC1B-91DC528E27E0}"/>
                </a:ext>
              </a:extLst>
            </p:cNvPr>
            <p:cNvSpPr txBox="1"/>
            <p:nvPr/>
          </p:nvSpPr>
          <p:spPr>
            <a:xfrm>
              <a:off x="4312595" y="5911732"/>
              <a:ext cx="1243387" cy="607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ATM</a:t>
              </a:r>
              <a:endParaRPr kumimoji="1"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E90082F0-5F97-2F44-89D9-B31FC5E04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51784" y="5880283"/>
              <a:ext cx="336356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BBC7EFEA-ECD2-C244-BA99-498ADE8DEDB6}"/>
                </a:ext>
              </a:extLst>
            </p:cNvPr>
            <p:cNvSpPr txBox="1"/>
            <p:nvPr/>
          </p:nvSpPr>
          <p:spPr>
            <a:xfrm>
              <a:off x="6175223" y="5911732"/>
              <a:ext cx="1458252" cy="607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OTM</a:t>
              </a:r>
              <a:endParaRPr kumimoji="1" lang="zh-TW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ED023B-2A46-D241-BA23-2532EEE2C9E3}"/>
              </a:ext>
            </a:extLst>
          </p:cNvPr>
          <p:cNvSpPr txBox="1"/>
          <p:nvPr/>
        </p:nvSpPr>
        <p:spPr>
          <a:xfrm>
            <a:off x="7265672" y="6015417"/>
            <a:ext cx="174445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Bloomberg</a:t>
            </a:r>
            <a:endParaRPr lang="zh-TW" altLang="en-US"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0DC61F19-7E16-43FD-AA12-9D4C0D59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70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3020111" y="2677211"/>
            <a:ext cx="6208730" cy="125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Volatility surface, Volatility curve </a:t>
            </a:r>
            <a:r>
              <a:rPr lang="zh-TW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和 </a:t>
            </a:r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Smiling curve 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C9A753-4315-4DFC-AB49-EACAE222437B}"/>
              </a:ext>
            </a:extLst>
          </p:cNvPr>
          <p:cNvSpPr txBox="1"/>
          <p:nvPr/>
        </p:nvSpPr>
        <p:spPr>
          <a:xfrm>
            <a:off x="1545996" y="3023900"/>
            <a:ext cx="184765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6000"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Kai-SB"/>
                <a:ea typeface="DFKai-SB"/>
                <a:cs typeface="+mn-cs"/>
              </a:rPr>
              <a:t>03</a:t>
            </a:r>
            <a:endParaRPr kumimoji="0" lang="zh-TW" altLang="en-US" sz="48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FKai-SB"/>
              <a:ea typeface="DFKai-SB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0CF8F2-7176-4F05-AA09-D8DFE7CB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A7601F-8292-4127-AD46-CEE0C15A2039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5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AA3221D-6AF7-454B-BD92-1AB6EA4C5253}"/>
              </a:ext>
            </a:extLst>
          </p:cNvPr>
          <p:cNvSpPr txBox="1"/>
          <p:nvPr/>
        </p:nvSpPr>
        <p:spPr>
          <a:xfrm>
            <a:off x="3899750" y="4062953"/>
            <a:ext cx="429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以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USDJPY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USDCNH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EURUSD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為例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87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title"/>
          </p:nvPr>
        </p:nvSpPr>
        <p:spPr>
          <a:xfrm>
            <a:off x="441019" y="545565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USDJPY surface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019" y="1475964"/>
            <a:ext cx="7886700" cy="427607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2379037" y="4224656"/>
            <a:ext cx="833157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到</a:t>
            </a:r>
            <a:r>
              <a:rPr lang="en-US" sz="1350" dirty="0" err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到期日</a:t>
            </a:r>
            <a:endParaRPr sz="135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5552100" y="4276856"/>
            <a:ext cx="833157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到</a:t>
            </a:r>
            <a:r>
              <a:rPr lang="en-US" sz="1350" dirty="0" err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執行價</a:t>
            </a:r>
            <a:endParaRPr sz="135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4112794" y="2597991"/>
            <a:ext cx="757125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波動度</a:t>
            </a:r>
            <a:endParaRPr sz="135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cxnSp>
        <p:nvCxnSpPr>
          <p:cNvPr id="89" name="Google Shape;89;p1"/>
          <p:cNvCxnSpPr/>
          <p:nvPr/>
        </p:nvCxnSpPr>
        <p:spPr>
          <a:xfrm>
            <a:off x="4397531" y="3780525"/>
            <a:ext cx="1233900" cy="57645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"/>
          <p:cNvCxnSpPr/>
          <p:nvPr/>
        </p:nvCxnSpPr>
        <p:spPr>
          <a:xfrm flipH="1">
            <a:off x="3146981" y="3780525"/>
            <a:ext cx="1250550" cy="56925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"/>
          <p:cNvCxnSpPr/>
          <p:nvPr/>
        </p:nvCxnSpPr>
        <p:spPr>
          <a:xfrm rot="10800000" flipH="1">
            <a:off x="4397306" y="2912897"/>
            <a:ext cx="225" cy="87615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"/>
          <p:cNvSpPr txBox="1"/>
          <p:nvPr/>
        </p:nvSpPr>
        <p:spPr>
          <a:xfrm>
            <a:off x="278778" y="5833868"/>
            <a:ext cx="1918575" cy="3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1148334-0A5C-444C-9721-517AFDA2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23</a:t>
            </a:fld>
            <a:endParaRPr lang="zh-TW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551156" y="386181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USDJPY volatility curve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156" y="1458244"/>
            <a:ext cx="7962656" cy="432138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939012" y="3103200"/>
            <a:ext cx="757053" cy="36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執行價</a:t>
            </a:r>
            <a:endParaRPr sz="135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055963" y="2655581"/>
            <a:ext cx="1151775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不同到期日</a:t>
            </a:r>
            <a:endParaRPr sz="135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2008275" y="2344631"/>
            <a:ext cx="4167675" cy="1395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02" name="Google Shape;102;p2"/>
          <p:cNvSpPr/>
          <p:nvPr/>
        </p:nvSpPr>
        <p:spPr>
          <a:xfrm>
            <a:off x="608306" y="2810269"/>
            <a:ext cx="1265175" cy="2635425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03" name="Google Shape;103;p2"/>
          <p:cNvSpPr txBox="1"/>
          <p:nvPr/>
        </p:nvSpPr>
        <p:spPr>
          <a:xfrm>
            <a:off x="474377" y="5884650"/>
            <a:ext cx="1918575" cy="3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9E25A43-7F9E-40B7-AE42-C1246D2B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24</a:t>
            </a:fld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628650" y="346650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USDJPY smile1M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458806"/>
            <a:ext cx="7886700" cy="42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1320506" y="3886125"/>
            <a:ext cx="833194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到期日</a:t>
            </a:r>
            <a:endParaRPr sz="135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1889306" y="2535075"/>
            <a:ext cx="1200374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solidFill>
                  <a:srgbClr val="FFFF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Calibri"/>
                <a:sym typeface="Calibri"/>
              </a:rPr>
              <a:t>不同起始日期</a:t>
            </a:r>
            <a:endParaRPr sz="1350" dirty="0">
              <a:solidFill>
                <a:srgbClr val="FFFF00"/>
              </a:solidFill>
              <a:latin typeface="標楷體" panose="03000509000000000000" pitchFamily="65" charset="-120"/>
              <a:ea typeface="標楷體" panose="03000509000000000000" pitchFamily="65" charset="-120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688931" y="2299313"/>
            <a:ext cx="1200375" cy="448875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13" name="Google Shape;113;p3"/>
          <p:cNvSpPr/>
          <p:nvPr/>
        </p:nvSpPr>
        <p:spPr>
          <a:xfrm>
            <a:off x="695231" y="2843775"/>
            <a:ext cx="1200375" cy="248715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14" name="Google Shape;114;p3"/>
          <p:cNvSpPr/>
          <p:nvPr/>
        </p:nvSpPr>
        <p:spPr>
          <a:xfrm>
            <a:off x="6683625" y="2065800"/>
            <a:ext cx="1649250" cy="155475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15" name="Google Shape;115;p3"/>
          <p:cNvSpPr txBox="1"/>
          <p:nvPr/>
        </p:nvSpPr>
        <p:spPr>
          <a:xfrm>
            <a:off x="628650" y="5899931"/>
            <a:ext cx="1918575" cy="36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33092C-D433-417C-8B69-4CD33D7A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25</a:t>
            </a:fld>
            <a:endParaRPr lang="zh-TW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>
            <a:spLocks noGrp="1"/>
          </p:cNvSpPr>
          <p:nvPr>
            <p:ph type="title"/>
          </p:nvPr>
        </p:nvSpPr>
        <p:spPr>
          <a:xfrm>
            <a:off x="530847" y="424201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USDJPY smile3M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4017367-B293-4474-A418-2B9DD63389D8}"/>
              </a:ext>
            </a:extLst>
          </p:cNvPr>
          <p:cNvGrpSpPr/>
          <p:nvPr/>
        </p:nvGrpSpPr>
        <p:grpSpPr>
          <a:xfrm>
            <a:off x="530847" y="1418476"/>
            <a:ext cx="8122959" cy="4691528"/>
            <a:chOff x="181241" y="1633858"/>
            <a:chExt cx="7543800" cy="4332992"/>
          </a:xfrm>
        </p:grpSpPr>
        <p:pic>
          <p:nvPicPr>
            <p:cNvPr id="121" name="Google Shape;121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1241" y="1633858"/>
              <a:ext cx="7543800" cy="3921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4"/>
            <p:cNvSpPr/>
            <p:nvPr/>
          </p:nvSpPr>
          <p:spPr>
            <a:xfrm>
              <a:off x="460856" y="2425631"/>
              <a:ext cx="1200375" cy="41152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965856" y="2197369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60856" y="2889338"/>
              <a:ext cx="1200375" cy="227565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25" name="Google Shape;125;p4"/>
            <p:cNvSpPr txBox="1"/>
            <p:nvPr/>
          </p:nvSpPr>
          <p:spPr>
            <a:xfrm>
              <a:off x="285750" y="5606625"/>
              <a:ext cx="1918575" cy="3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FA43850-C856-46A8-A98C-F5E87DA9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26</a:t>
            </a:fld>
            <a:endParaRPr lang="zh-TW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title"/>
          </p:nvPr>
        </p:nvSpPr>
        <p:spPr>
          <a:xfrm>
            <a:off x="496085" y="533081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USDJPY smile6M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C3C266F-9CA7-4157-AC9B-115756D7AACC}"/>
              </a:ext>
            </a:extLst>
          </p:cNvPr>
          <p:cNvGrpSpPr/>
          <p:nvPr/>
        </p:nvGrpSpPr>
        <p:grpSpPr>
          <a:xfrm>
            <a:off x="496085" y="1527356"/>
            <a:ext cx="8151829" cy="4901724"/>
            <a:chOff x="228600" y="1587122"/>
            <a:chExt cx="7273498" cy="4365028"/>
          </a:xfrm>
        </p:grpSpPr>
        <p:pic>
          <p:nvPicPr>
            <p:cNvPr id="131" name="Google Shape;131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8600" y="1587122"/>
              <a:ext cx="7273498" cy="39322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5"/>
            <p:cNvSpPr/>
            <p:nvPr/>
          </p:nvSpPr>
          <p:spPr>
            <a:xfrm>
              <a:off x="278456" y="2383875"/>
              <a:ext cx="1200375" cy="4011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724938" y="2145919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278456" y="2847600"/>
              <a:ext cx="1200375" cy="227565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5" name="Google Shape;135;p5"/>
            <p:cNvSpPr txBox="1"/>
            <p:nvPr/>
          </p:nvSpPr>
          <p:spPr>
            <a:xfrm>
              <a:off x="228600" y="5591925"/>
              <a:ext cx="1918575" cy="360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D12B46C-30FD-4EB7-9903-049D9319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27</a:t>
            </a:fld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503745" y="395812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USDJPY smile1Y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BFD20D4-F189-4262-8114-0426BE43D16B}"/>
              </a:ext>
            </a:extLst>
          </p:cNvPr>
          <p:cNvGrpSpPr/>
          <p:nvPr/>
        </p:nvGrpSpPr>
        <p:grpSpPr>
          <a:xfrm>
            <a:off x="503745" y="1290191"/>
            <a:ext cx="8136510" cy="5006913"/>
            <a:chOff x="176863" y="1469302"/>
            <a:chExt cx="7543800" cy="4495748"/>
          </a:xfrm>
        </p:grpSpPr>
        <p:pic>
          <p:nvPicPr>
            <p:cNvPr id="141" name="Google Shape;141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76863" y="1469302"/>
              <a:ext cx="7543800" cy="40783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85FAE7F-4ECA-4939-9855-77109B1C2886}"/>
                </a:ext>
              </a:extLst>
            </p:cNvPr>
            <p:cNvGrpSpPr/>
            <p:nvPr/>
          </p:nvGrpSpPr>
          <p:grpSpPr>
            <a:xfrm>
              <a:off x="220256" y="2065050"/>
              <a:ext cx="7325382" cy="3900000"/>
              <a:chOff x="220256" y="2065050"/>
              <a:chExt cx="7325382" cy="3900000"/>
            </a:xfrm>
          </p:grpSpPr>
          <p:sp>
            <p:nvSpPr>
              <p:cNvPr id="142" name="Google Shape;142;p6"/>
              <p:cNvSpPr/>
              <p:nvPr/>
            </p:nvSpPr>
            <p:spPr>
              <a:xfrm>
                <a:off x="220256" y="2300363"/>
                <a:ext cx="1200375" cy="448875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>
                <a:off x="5896388" y="2065050"/>
                <a:ext cx="1649250" cy="155475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>
                <a:off x="220256" y="2795400"/>
                <a:ext cx="1200375" cy="227565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350"/>
              </a:p>
            </p:txBody>
          </p:sp>
          <p:sp>
            <p:nvSpPr>
              <p:cNvPr id="145" name="Google Shape;145;p6"/>
              <p:cNvSpPr txBox="1"/>
              <p:nvPr/>
            </p:nvSpPr>
            <p:spPr>
              <a:xfrm>
                <a:off x="220256" y="5604825"/>
                <a:ext cx="1918575" cy="360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r>
                  <a:rPr lang="en-US" sz="1350" dirty="0" err="1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  <a:sym typeface="Calibri"/>
                  </a:rPr>
                  <a:t>資料來源：Bloomberg</a:t>
                </a:r>
                <a:endParaRPr sz="1350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endParaRPr>
              </a:p>
            </p:txBody>
          </p:sp>
        </p:grpSp>
      </p:grp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83E351-C473-40F7-91A2-DD5CDFDD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28</a:t>
            </a:fld>
            <a:endParaRPr lang="zh-TW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543808" y="399993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USDCNH surface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808" y="1394268"/>
            <a:ext cx="8056384" cy="448805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543808" y="6012102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5574336-67B4-4F57-80FE-521B99AB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29</a:t>
            </a:fld>
            <a:endParaRPr lang="zh-TW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2699601" y="2984768"/>
            <a:ext cx="5011525" cy="75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en-US" sz="4800" dirty="0">
                <a:solidFill>
                  <a:schemeClr val="tx1"/>
                </a:solidFill>
                <a:latin typeface="DFKai-SB"/>
                <a:ea typeface="DFKai-SB"/>
                <a:sym typeface="Times New Roman"/>
              </a:rPr>
              <a:t>11/25</a:t>
            </a:r>
            <a:r>
              <a:rPr lang="en-US" sz="4800" dirty="0">
                <a:solidFill>
                  <a:schemeClr val="tx1"/>
                </a:solidFill>
                <a:latin typeface="DFKai-SB"/>
                <a:ea typeface="DFKai-SB"/>
                <a:sym typeface="DFKai-SB"/>
              </a:rPr>
              <a:t>課堂筆記</a:t>
            </a:r>
            <a:endParaRPr sz="4800" dirty="0">
              <a:solidFill>
                <a:schemeClr val="tx1"/>
              </a:solidFill>
              <a:latin typeface="DFKai-SB"/>
              <a:ea typeface="DFKai-SB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C9A753-4315-4DFC-AB49-EACAE222437B}"/>
              </a:ext>
            </a:extLst>
          </p:cNvPr>
          <p:cNvSpPr txBox="1"/>
          <p:nvPr/>
        </p:nvSpPr>
        <p:spPr>
          <a:xfrm>
            <a:off x="1545996" y="3023900"/>
            <a:ext cx="184765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  <a:buClr>
                <a:schemeClr val="dk1"/>
              </a:buClr>
              <a:buSzPts val="6000"/>
            </a:pPr>
            <a:r>
              <a:rPr lang="en-US" altLang="zh-TW" sz="4800" spc="-50" dirty="0">
                <a:solidFill>
                  <a:schemeClr val="bg1"/>
                </a:solidFill>
                <a:latin typeface="DFKai-SB"/>
                <a:ea typeface="DFKai-SB"/>
                <a:cs typeface="+mj-cs"/>
              </a:rPr>
              <a:t>01</a:t>
            </a:r>
            <a:endParaRPr lang="zh-TW" altLang="en-US" sz="4800" spc="-50" dirty="0">
              <a:solidFill>
                <a:schemeClr val="bg1"/>
              </a:solidFill>
              <a:latin typeface="DFKai-SB"/>
              <a:ea typeface="DFKai-SB"/>
              <a:cs typeface="+mj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0CF8F2-7176-4F05-AA09-D8DFE7CB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553235" y="46012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USDCNH volatility curve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084EAF0-DC07-4BFE-A980-F4F96BA9A60E}"/>
              </a:ext>
            </a:extLst>
          </p:cNvPr>
          <p:cNvGrpSpPr/>
          <p:nvPr/>
        </p:nvGrpSpPr>
        <p:grpSpPr>
          <a:xfrm>
            <a:off x="553235" y="1454299"/>
            <a:ext cx="8213693" cy="4943574"/>
            <a:chOff x="735975" y="1847345"/>
            <a:chExt cx="7072881" cy="4074861"/>
          </a:xfrm>
        </p:grpSpPr>
        <p:sp>
          <p:nvSpPr>
            <p:cNvPr id="158" name="Google Shape;158;p8"/>
            <p:cNvSpPr txBox="1"/>
            <p:nvPr/>
          </p:nvSpPr>
          <p:spPr>
            <a:xfrm>
              <a:off x="789788" y="5671781"/>
              <a:ext cx="2254725" cy="25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  <p:pic>
          <p:nvPicPr>
            <p:cNvPr id="159" name="Google Shape;159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975" y="1847345"/>
              <a:ext cx="7072881" cy="3824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8"/>
            <p:cNvSpPr/>
            <p:nvPr/>
          </p:nvSpPr>
          <p:spPr>
            <a:xfrm>
              <a:off x="2020988" y="2633438"/>
              <a:ext cx="4167675" cy="1395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843338" y="3062663"/>
              <a:ext cx="1177650" cy="23721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1C763EC-C88D-4248-803F-F024FBD47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30</a:t>
            </a:fld>
            <a:endParaRPr lang="zh-TW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>
            <a:spLocks noGrp="1"/>
          </p:cNvSpPr>
          <p:nvPr>
            <p:ph type="title"/>
          </p:nvPr>
        </p:nvSpPr>
        <p:spPr>
          <a:xfrm>
            <a:off x="628650" y="579869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USDCNH smile1M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142FBB03-757B-4657-9E2A-1BEF195ECF78}"/>
              </a:ext>
            </a:extLst>
          </p:cNvPr>
          <p:cNvGrpSpPr/>
          <p:nvPr/>
        </p:nvGrpSpPr>
        <p:grpSpPr>
          <a:xfrm>
            <a:off x="628649" y="1583413"/>
            <a:ext cx="8128851" cy="4770253"/>
            <a:chOff x="628650" y="1583413"/>
            <a:chExt cx="7543800" cy="4308737"/>
          </a:xfrm>
        </p:grpSpPr>
        <p:pic>
          <p:nvPicPr>
            <p:cNvPr id="167" name="Google Shape;167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8650" y="1583413"/>
              <a:ext cx="7543800" cy="4074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9"/>
            <p:cNvSpPr/>
            <p:nvPr/>
          </p:nvSpPr>
          <p:spPr>
            <a:xfrm>
              <a:off x="688931" y="2404763"/>
              <a:ext cx="1200375" cy="4488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6374906" y="2151619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678506" y="2904750"/>
              <a:ext cx="1200375" cy="234855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1" name="Google Shape;171;p9"/>
            <p:cNvSpPr txBox="1"/>
            <p:nvPr/>
          </p:nvSpPr>
          <p:spPr>
            <a:xfrm>
              <a:off x="628650" y="5641725"/>
              <a:ext cx="2254725" cy="25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4D2939F-D084-483F-9F02-1F99388D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31</a:t>
            </a:fld>
            <a:endParaRPr lang="zh-TW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60756" y="535106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USDCNH smile3M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6544B7E-E2F8-4E37-B80E-5F6CABCD69DC}"/>
              </a:ext>
            </a:extLst>
          </p:cNvPr>
          <p:cNvGrpSpPr/>
          <p:nvPr/>
        </p:nvGrpSpPr>
        <p:grpSpPr>
          <a:xfrm>
            <a:off x="560755" y="1565643"/>
            <a:ext cx="8008209" cy="4684327"/>
            <a:chOff x="560756" y="1565644"/>
            <a:chExt cx="7543800" cy="4435106"/>
          </a:xfrm>
        </p:grpSpPr>
        <p:pic>
          <p:nvPicPr>
            <p:cNvPr id="177" name="Google Shape;177;p1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756" y="1565644"/>
              <a:ext cx="7543800" cy="4094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10"/>
            <p:cNvSpPr/>
            <p:nvPr/>
          </p:nvSpPr>
          <p:spPr>
            <a:xfrm>
              <a:off x="628650" y="2383350"/>
              <a:ext cx="1200375" cy="4488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323456" y="2135250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1356" y="2904750"/>
              <a:ext cx="1200375" cy="23172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1" name="Google Shape;181;p10"/>
            <p:cNvSpPr txBox="1"/>
            <p:nvPr/>
          </p:nvSpPr>
          <p:spPr>
            <a:xfrm>
              <a:off x="560756" y="5750325"/>
              <a:ext cx="2254725" cy="25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AEB1991-12C3-47AB-BFF0-879BCD25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32</a:t>
            </a:fld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>
            <a:spLocks noGrp="1"/>
          </p:cNvSpPr>
          <p:nvPr>
            <p:ph type="title"/>
          </p:nvPr>
        </p:nvSpPr>
        <p:spPr>
          <a:xfrm>
            <a:off x="501038" y="509976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USDCNH smile6M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7A9E1CC-1A4D-4AA6-BDDD-ECBC9931BD67}"/>
              </a:ext>
            </a:extLst>
          </p:cNvPr>
          <p:cNvGrpSpPr/>
          <p:nvPr/>
        </p:nvGrpSpPr>
        <p:grpSpPr>
          <a:xfrm>
            <a:off x="451799" y="1561462"/>
            <a:ext cx="8117165" cy="4386825"/>
            <a:chOff x="451800" y="1561463"/>
            <a:chExt cx="7543800" cy="4074438"/>
          </a:xfrm>
        </p:grpSpPr>
        <p:pic>
          <p:nvPicPr>
            <p:cNvPr id="187" name="Google Shape;187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1800" y="1561463"/>
              <a:ext cx="7543800" cy="4074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11"/>
            <p:cNvSpPr/>
            <p:nvPr/>
          </p:nvSpPr>
          <p:spPr>
            <a:xfrm>
              <a:off x="501038" y="2383350"/>
              <a:ext cx="1200375" cy="4488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6110288" y="2149950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501038" y="2878388"/>
              <a:ext cx="1200375" cy="23382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sp>
        <p:nvSpPr>
          <p:cNvPr id="191" name="Google Shape;191;p11"/>
          <p:cNvSpPr txBox="1"/>
          <p:nvPr/>
        </p:nvSpPr>
        <p:spPr>
          <a:xfrm>
            <a:off x="451799" y="6018139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75F962-22E6-4934-9A55-685EF8528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33</a:t>
            </a:fld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>
            <a:spLocks noGrp="1"/>
          </p:cNvSpPr>
          <p:nvPr>
            <p:ph type="title"/>
          </p:nvPr>
        </p:nvSpPr>
        <p:spPr>
          <a:xfrm>
            <a:off x="628650" y="438280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USDCNH smile1Y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E250FE-2D56-4E10-9189-C19D94FF866D}"/>
              </a:ext>
            </a:extLst>
          </p:cNvPr>
          <p:cNvGrpSpPr/>
          <p:nvPr/>
        </p:nvGrpSpPr>
        <p:grpSpPr>
          <a:xfrm>
            <a:off x="628650" y="1432555"/>
            <a:ext cx="8025156" cy="4848432"/>
            <a:chOff x="628650" y="1571288"/>
            <a:chExt cx="7543800" cy="4429462"/>
          </a:xfrm>
        </p:grpSpPr>
        <p:pic>
          <p:nvPicPr>
            <p:cNvPr id="197" name="Google Shape;197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8650" y="1571288"/>
              <a:ext cx="7543800" cy="40705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2"/>
            <p:cNvSpPr/>
            <p:nvPr/>
          </p:nvSpPr>
          <p:spPr>
            <a:xfrm>
              <a:off x="678506" y="2393775"/>
              <a:ext cx="1200375" cy="4488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30788" y="2157300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8506" y="2876475"/>
              <a:ext cx="1200375" cy="239692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01" name="Google Shape;201;p12"/>
            <p:cNvSpPr txBox="1"/>
            <p:nvPr/>
          </p:nvSpPr>
          <p:spPr>
            <a:xfrm>
              <a:off x="628650" y="5750325"/>
              <a:ext cx="2254725" cy="25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E5AF525-49AD-4CF4-B957-4F1F506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34</a:t>
            </a:fld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"/>
          <p:cNvSpPr txBox="1">
            <a:spLocks noGrp="1"/>
          </p:cNvSpPr>
          <p:nvPr>
            <p:ph type="title"/>
          </p:nvPr>
        </p:nvSpPr>
        <p:spPr>
          <a:xfrm>
            <a:off x="628649" y="395541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EURUSD surface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49" y="1389816"/>
            <a:ext cx="8062863" cy="44359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3"/>
          <p:cNvSpPr txBox="1"/>
          <p:nvPr/>
        </p:nvSpPr>
        <p:spPr>
          <a:xfrm>
            <a:off x="628650" y="5938861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35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9F6AC2-F6C5-4787-A4B1-E5B95A0C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35</a:t>
            </a:fld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583872" y="524512"/>
            <a:ext cx="7886700" cy="8734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EURUSD volatility curve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EAE8C139-223A-4B46-966F-97922C9E4128}"/>
              </a:ext>
            </a:extLst>
          </p:cNvPr>
          <p:cNvGrpSpPr/>
          <p:nvPr/>
        </p:nvGrpSpPr>
        <p:grpSpPr>
          <a:xfrm>
            <a:off x="583872" y="1384713"/>
            <a:ext cx="8090555" cy="4729948"/>
            <a:chOff x="1028700" y="1595438"/>
            <a:chExt cx="7543800" cy="4405312"/>
          </a:xfrm>
        </p:grpSpPr>
        <p:pic>
          <p:nvPicPr>
            <p:cNvPr id="214" name="Google Shape;214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28700" y="1595438"/>
              <a:ext cx="7543800" cy="4074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14"/>
            <p:cNvSpPr/>
            <p:nvPr/>
          </p:nvSpPr>
          <p:spPr>
            <a:xfrm>
              <a:off x="2352731" y="2433619"/>
              <a:ext cx="4167675" cy="1395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087556" y="2878369"/>
              <a:ext cx="1177650" cy="25416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17" name="Google Shape;217;p14"/>
            <p:cNvSpPr txBox="1"/>
            <p:nvPr/>
          </p:nvSpPr>
          <p:spPr>
            <a:xfrm>
              <a:off x="1028700" y="5750325"/>
              <a:ext cx="2254725" cy="25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15CE05E-BF60-4E8C-A8E5-37581A92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36</a:t>
            </a:fld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title"/>
          </p:nvPr>
        </p:nvSpPr>
        <p:spPr>
          <a:xfrm>
            <a:off x="565950" y="421332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EURUSD smile1M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9FF6557-50C7-4975-94E6-B02180CCDDDE}"/>
              </a:ext>
            </a:extLst>
          </p:cNvPr>
          <p:cNvGrpSpPr/>
          <p:nvPr/>
        </p:nvGrpSpPr>
        <p:grpSpPr>
          <a:xfrm>
            <a:off x="530847" y="1415607"/>
            <a:ext cx="8173039" cy="4758950"/>
            <a:chOff x="914400" y="1588294"/>
            <a:chExt cx="7543800" cy="4412456"/>
          </a:xfrm>
        </p:grpSpPr>
        <p:pic>
          <p:nvPicPr>
            <p:cNvPr id="223" name="Google Shape;223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4400" y="1588294"/>
              <a:ext cx="7543800" cy="4074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15"/>
            <p:cNvSpPr/>
            <p:nvPr/>
          </p:nvSpPr>
          <p:spPr>
            <a:xfrm>
              <a:off x="914400" y="2414644"/>
              <a:ext cx="1200375" cy="4488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6641194" y="2157300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946800" y="2927944"/>
              <a:ext cx="1200375" cy="23454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27" name="Google Shape;227;p15"/>
            <p:cNvSpPr txBox="1"/>
            <p:nvPr/>
          </p:nvSpPr>
          <p:spPr>
            <a:xfrm>
              <a:off x="914400" y="5750325"/>
              <a:ext cx="2254725" cy="25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1D9D5D-01A6-4A2E-ADD8-83A90F09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37</a:t>
            </a:fld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 txBox="1">
            <a:spLocks noGrp="1"/>
          </p:cNvSpPr>
          <p:nvPr>
            <p:ph type="title"/>
          </p:nvPr>
        </p:nvSpPr>
        <p:spPr>
          <a:xfrm>
            <a:off x="551468" y="396347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EURUSD smile3M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00B08F8D-DF7A-413C-9F9B-19F61E3189CA}"/>
              </a:ext>
            </a:extLst>
          </p:cNvPr>
          <p:cNvGrpSpPr/>
          <p:nvPr/>
        </p:nvGrpSpPr>
        <p:grpSpPr>
          <a:xfrm>
            <a:off x="551468" y="1315015"/>
            <a:ext cx="8041064" cy="4802981"/>
            <a:chOff x="800100" y="1597819"/>
            <a:chExt cx="7543800" cy="4402931"/>
          </a:xfrm>
        </p:grpSpPr>
        <p:pic>
          <p:nvPicPr>
            <p:cNvPr id="233" name="Google Shape;23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00100" y="1597819"/>
              <a:ext cx="7543800" cy="4082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16"/>
            <p:cNvSpPr/>
            <p:nvPr/>
          </p:nvSpPr>
          <p:spPr>
            <a:xfrm>
              <a:off x="851513" y="2419613"/>
              <a:ext cx="1200375" cy="4488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6484425" y="2177700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851513" y="2933625"/>
              <a:ext cx="1200375" cy="23820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37" name="Google Shape;237;p16"/>
            <p:cNvSpPr txBox="1"/>
            <p:nvPr/>
          </p:nvSpPr>
          <p:spPr>
            <a:xfrm>
              <a:off x="800100" y="5750325"/>
              <a:ext cx="2254725" cy="25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35A92D4-68D6-4A95-82DA-5F95DD39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38</a:t>
            </a:fld>
            <a:endParaRPr lang="zh-TW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>
            <a:spLocks noGrp="1"/>
          </p:cNvSpPr>
          <p:nvPr>
            <p:ph type="title"/>
          </p:nvPr>
        </p:nvSpPr>
        <p:spPr>
          <a:xfrm>
            <a:off x="564356" y="342373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EURUSD smile6M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3B7774F-54E5-454D-BA02-C5F870DC64C1}"/>
              </a:ext>
            </a:extLst>
          </p:cNvPr>
          <p:cNvGrpSpPr/>
          <p:nvPr/>
        </p:nvGrpSpPr>
        <p:grpSpPr>
          <a:xfrm>
            <a:off x="564356" y="1336647"/>
            <a:ext cx="8015288" cy="4913323"/>
            <a:chOff x="735806" y="1533525"/>
            <a:chExt cx="7543800" cy="4409550"/>
          </a:xfrm>
        </p:grpSpPr>
        <p:pic>
          <p:nvPicPr>
            <p:cNvPr id="243" name="Google Shape;243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35806" y="1533525"/>
              <a:ext cx="7543800" cy="4082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17"/>
            <p:cNvSpPr/>
            <p:nvPr/>
          </p:nvSpPr>
          <p:spPr>
            <a:xfrm>
              <a:off x="784463" y="2362444"/>
              <a:ext cx="1200375" cy="4488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6465675" y="2113200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84463" y="2819325"/>
              <a:ext cx="1200375" cy="23820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47" name="Google Shape;247;p17"/>
            <p:cNvSpPr txBox="1"/>
            <p:nvPr/>
          </p:nvSpPr>
          <p:spPr>
            <a:xfrm>
              <a:off x="784463" y="5692650"/>
              <a:ext cx="2254725" cy="25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Calibri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C36E75F-1D11-4005-8DE0-DD4D1B7D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39</a:t>
            </a:fld>
            <a:endParaRPr lang="zh-TW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title"/>
          </p:nvPr>
        </p:nvSpPr>
        <p:spPr>
          <a:xfrm>
            <a:off x="798333" y="70583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en-US" dirty="0" err="1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經貿組織比較</a:t>
            </a:r>
            <a:endParaRPr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aphicFrame>
        <p:nvGraphicFramePr>
          <p:cNvPr id="95" name="Google Shape;95;p2"/>
          <p:cNvGraphicFramePr/>
          <p:nvPr>
            <p:extLst>
              <p:ext uri="{D42A27DB-BD31-4B8C-83A1-F6EECF244321}">
                <p14:modId xmlns:p14="http://schemas.microsoft.com/office/powerpoint/2010/main" val="3080044"/>
              </p:ext>
            </p:extLst>
          </p:nvPr>
        </p:nvGraphicFramePr>
        <p:xfrm>
          <a:off x="207389" y="1973492"/>
          <a:ext cx="8729221" cy="417867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1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1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03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19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CPTPP</a:t>
                      </a:r>
                      <a:r>
                        <a:rPr lang="en-US" sz="1600" dirty="0" err="1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跨太平洋全面進展夥伴協定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RCEP</a:t>
                      </a:r>
                      <a:r>
                        <a:rPr lang="en-US" sz="1600" b="0" dirty="0" err="1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區域全面經濟夥伴協定</a:t>
                      </a:r>
                      <a:endParaRPr sz="1600" b="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6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簽約國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澳洲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、汶萊、加拿大、智利、日本、馬來西亞、墨西哥、紐西蘭、秘魯、新加坡、越南</a:t>
                      </a:r>
                      <a:endParaRPr sz="1600"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東協</a:t>
                      </a:r>
                      <a:r>
                        <a:rPr lang="en-US" sz="1600" b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10</a:t>
                      </a:r>
                      <a:r>
                        <a:rPr lang="en-US" sz="16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國、中國、日本、韓國、紐西蘭、澳洲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70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起源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原為</a:t>
                      </a:r>
                      <a:r>
                        <a:rPr lang="en-US" sz="1600" b="0" dirty="0" err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TPP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跨太平洋夥伴協定，目標為亞太區高品質、高標準、大範圍的貿易自由化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。</a:t>
                      </a:r>
                      <a:endParaRPr sz="16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2017.1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美國宣布退出，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2017.11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更名為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CPTPP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。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2011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年</a:t>
                      </a:r>
                      <a:r>
                        <a:rPr lang="en-US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ASEAN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高峰會通過，旨在強化以東協為核心區域的經貿整合。</a:t>
                      </a:r>
                      <a:endParaRPr sz="16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2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全球</a:t>
                      </a:r>
                      <a:r>
                        <a:rPr lang="en-US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GDP</a:t>
                      </a:r>
                      <a:r>
                        <a:rPr lang="en-US" sz="16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佔比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13.5%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(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12.4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兆美元）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32%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(</a:t>
                      </a:r>
                      <a:r>
                        <a:rPr lang="en-US" sz="1600" b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兆美元</a:t>
                      </a:r>
                      <a:r>
                        <a:rPr lang="en-US" sz="1600" dirty="0"/>
                        <a:t>）</a:t>
                      </a:r>
                      <a:endParaRPr sz="16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52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對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台灣的影響</a:t>
                      </a:r>
                      <a:endParaRPr sz="16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成員國均與台灣友好，加入</a:t>
                      </a:r>
                      <a:r>
                        <a:rPr lang="en-US" sz="1600" b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CPTPP</a:t>
                      </a:r>
                      <a:r>
                        <a:rPr lang="en-US" sz="16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可獲更多國際支持。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成員國占台灣出口比重超過七成，被排除在外後不利出口和投資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。</a:t>
                      </a:r>
                      <a:endParaRPr sz="16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752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台灣為加入做的努力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美豬開放</a:t>
                      </a:r>
                      <a:endParaRPr sz="16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農產品開放</a:t>
                      </a:r>
                      <a:endParaRPr sz="16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6" name="Google Shape;96;p2"/>
          <p:cNvSpPr txBox="1"/>
          <p:nvPr/>
        </p:nvSpPr>
        <p:spPr>
          <a:xfrm>
            <a:off x="5381625" y="1295726"/>
            <a:ext cx="37623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err="1">
                <a:solidFill>
                  <a:srgbClr val="FF0000"/>
                </a:solidFill>
                <a:latin typeface="DFKai-SB"/>
                <a:ea typeface="DFKai-SB"/>
                <a:cs typeface="DFKai-SB"/>
                <a:sym typeface="DFKai-SB"/>
              </a:rPr>
              <a:t>資料來源：關鍵評論網、中央銀行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3828101-982F-4B7B-8008-3A6C6519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>
            <a:spLocks noGrp="1"/>
          </p:cNvSpPr>
          <p:nvPr>
            <p:ph type="title"/>
          </p:nvPr>
        </p:nvSpPr>
        <p:spPr>
          <a:xfrm>
            <a:off x="628650" y="418088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EURUSD smile1Y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5B74D72-1BAC-45E2-9E6B-438B7CCC0D59}"/>
              </a:ext>
            </a:extLst>
          </p:cNvPr>
          <p:cNvGrpSpPr/>
          <p:nvPr/>
        </p:nvGrpSpPr>
        <p:grpSpPr>
          <a:xfrm>
            <a:off x="628649" y="1412363"/>
            <a:ext cx="8157131" cy="4715060"/>
            <a:chOff x="664369" y="1619250"/>
            <a:chExt cx="7543800" cy="4381500"/>
          </a:xfrm>
        </p:grpSpPr>
        <p:pic>
          <p:nvPicPr>
            <p:cNvPr id="253" name="Google Shape;253;p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369" y="1619250"/>
              <a:ext cx="7543800" cy="40822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18"/>
            <p:cNvSpPr/>
            <p:nvPr/>
          </p:nvSpPr>
          <p:spPr>
            <a:xfrm>
              <a:off x="710869" y="2430056"/>
              <a:ext cx="1200375" cy="4488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6339075" y="2199750"/>
              <a:ext cx="1649250" cy="15547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710869" y="2924625"/>
              <a:ext cx="1200375" cy="2404125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257" name="Google Shape;257;p18"/>
            <p:cNvSpPr txBox="1"/>
            <p:nvPr/>
          </p:nvSpPr>
          <p:spPr>
            <a:xfrm>
              <a:off x="664369" y="5750325"/>
              <a:ext cx="2254725" cy="25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r>
                <a:rPr lang="en-US" sz="1350" dirty="0" err="1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  <a:sym typeface="Times New Roman"/>
                </a:rPr>
                <a:t>資料來源：Bloomberg</a:t>
              </a:r>
              <a:endParaRPr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A756968-3055-4DD2-8077-8484EA23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40</a:t>
            </a:fld>
            <a:endParaRPr lang="zh-TW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2784441" y="2756814"/>
            <a:ext cx="6208730" cy="125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>
              <a:spcAft>
                <a:spcPts val="0"/>
              </a:spcAft>
              <a:buClr>
                <a:schemeClr val="dk1"/>
              </a:buClr>
              <a:buSzPts val="6000"/>
            </a:pPr>
            <a:r>
              <a:rPr lang="zh-TW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調整 </a:t>
            </a:r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Strike Rate </a:t>
            </a:r>
            <a:r>
              <a:rPr lang="zh-TW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對</a:t>
            </a:r>
            <a:br>
              <a:rPr lang="zh-TW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</a:br>
            <a:r>
              <a:rPr lang="zh-TW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altLang="zh-TW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Forward Premium </a:t>
            </a:r>
            <a:r>
              <a:rPr lang="zh-TW" altLang="en-US" sz="40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Times New Roman"/>
              </a:rPr>
              <a:t>的影響</a:t>
            </a:r>
            <a:endParaRPr sz="40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3C9A753-4315-4DFC-AB49-EACAE222437B}"/>
              </a:ext>
            </a:extLst>
          </p:cNvPr>
          <p:cNvSpPr txBox="1"/>
          <p:nvPr/>
        </p:nvSpPr>
        <p:spPr>
          <a:xfrm>
            <a:off x="1545996" y="3023900"/>
            <a:ext cx="184765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Pts val="6000"/>
              <a:buFontTx/>
              <a:buNone/>
              <a:tabLst/>
              <a:defRPr/>
            </a:pPr>
            <a:r>
              <a:rPr kumimoji="0" lang="en-US" altLang="zh-TW" sz="4800" b="0" i="0" u="none" strike="noStrike" kern="1200" cap="none" spc="-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FKai-SB"/>
                <a:ea typeface="DFKai-SB"/>
                <a:cs typeface="+mn-cs"/>
              </a:rPr>
              <a:t>04</a:t>
            </a:r>
            <a:endParaRPr kumimoji="0" lang="zh-TW" altLang="en-US" sz="4800" b="0" i="0" u="none" strike="noStrike" kern="1200" cap="none" spc="-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FKai-SB"/>
              <a:ea typeface="DFKai-SB"/>
              <a:cs typeface="+mn-cs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0CF8F2-7176-4F05-AA09-D8DFE7CB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A7601F-8292-4127-AD46-CEE0C15A2039}" type="slidenum">
              <a:rPr kumimoji="0" lang="zh-TW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637052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TW" altLang="en-US" sz="1050" b="0" i="0" u="none" strike="noStrike" kern="1200" cap="none" spc="0" normalizeH="0" baseline="0" noProof="0">
              <a:ln>
                <a:noFill/>
              </a:ln>
              <a:solidFill>
                <a:srgbClr val="637052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3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6229353" y="5747950"/>
            <a:ext cx="2921792" cy="27696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 algn="just">
              <a:defRPr sz="1200" b="1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>
                <a:sym typeface="Calibri"/>
              </a:rPr>
              <a:t>Premium of the option if paid at expiry </a:t>
            </a:r>
            <a:endParaRPr>
              <a:sym typeface="Calibri"/>
            </a:endParaRPr>
          </a:p>
        </p:txBody>
      </p:sp>
      <p:pic>
        <p:nvPicPr>
          <p:cNvPr id="90" name="Google Shape;90;p2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1" y="1588928"/>
            <a:ext cx="9144000" cy="4076066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</p:pic>
      <p:sp>
        <p:nvSpPr>
          <p:cNvPr id="91" name="Google Shape;91;p2"/>
          <p:cNvSpPr/>
          <p:nvPr/>
        </p:nvSpPr>
        <p:spPr>
          <a:xfrm>
            <a:off x="4622006" y="5364956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2"/>
          <p:cNvCxnSpPr>
            <a:stCxn id="91" idx="3"/>
          </p:cNvCxnSpPr>
          <p:nvPr/>
        </p:nvCxnSpPr>
        <p:spPr>
          <a:xfrm>
            <a:off x="6222206" y="5450681"/>
            <a:ext cx="142875" cy="350100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3" name="Google Shape;93;p2"/>
          <p:cNvSpPr txBox="1"/>
          <p:nvPr/>
        </p:nvSpPr>
        <p:spPr>
          <a:xfrm>
            <a:off x="142875" y="950119"/>
            <a:ext cx="852963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Strike rate = 1.32961% 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時，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forward premium = 1.10664 %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 大於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0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4622006" y="5193506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2"/>
          <p:cNvCxnSpPr/>
          <p:nvPr/>
        </p:nvCxnSpPr>
        <p:spPr>
          <a:xfrm rot="-5400000">
            <a:off x="6057956" y="4922100"/>
            <a:ext cx="471375" cy="142875"/>
          </a:xfrm>
          <a:prstGeom prst="bentConnector3">
            <a:avLst>
              <a:gd name="adj1" fmla="val -7578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6" name="Google Shape;96;p2"/>
          <p:cNvSpPr txBox="1"/>
          <p:nvPr/>
        </p:nvSpPr>
        <p:spPr>
          <a:xfrm>
            <a:off x="6293644" y="4260311"/>
            <a:ext cx="2543175" cy="484718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 algn="just">
              <a:defRPr sz="1200" b="1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>
                <a:sym typeface="Calibri"/>
              </a:rPr>
              <a:t>The premium for the underlying structure without the call option </a:t>
            </a:r>
            <a:endParaRPr dirty="0"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4622006" y="5536406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921794" y="5740807"/>
            <a:ext cx="3264695" cy="27696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 algn="just">
              <a:defRPr sz="1200" b="1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en-US" altLang="zh-TW">
                <a:sym typeface="Calibri"/>
              </a:rPr>
              <a:t>Principal value expressed as a % of Notional</a:t>
            </a:r>
            <a:endParaRPr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7558087" y="2499285"/>
            <a:ext cx="1585913" cy="14390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2"/>
          <p:cNvCxnSpPr/>
          <p:nvPr/>
        </p:nvCxnSpPr>
        <p:spPr>
          <a:xfrm rot="5400000">
            <a:off x="8661863" y="2977762"/>
            <a:ext cx="678600" cy="9450"/>
          </a:xfrm>
          <a:prstGeom prst="bentConnector3">
            <a:avLst>
              <a:gd name="adj1" fmla="val 95271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1" name="Google Shape;101;p2"/>
          <p:cNvSpPr txBox="1"/>
          <p:nvPr/>
        </p:nvSpPr>
        <p:spPr>
          <a:xfrm>
            <a:off x="295872" y="1563571"/>
            <a:ext cx="2061566" cy="807883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/>
            <a:r>
              <a:rPr lang="zh-TW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  <a:sym typeface="Calibri"/>
              </a:rPr>
              <a:t>為</a:t>
            </a:r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  <a:sym typeface="Calibri"/>
              </a:rPr>
              <a:t>European forward starting swap</a:t>
            </a:r>
            <a:r>
              <a:rPr lang="zh-TW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  <a:sym typeface="Calibri"/>
              </a:rPr>
              <a:t>，買權為期</a:t>
            </a:r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  <a:sym typeface="Calibri"/>
              </a:rPr>
              <a:t>6M</a:t>
            </a:r>
            <a:r>
              <a:rPr lang="zh-TW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  <a:sym typeface="Calibri"/>
              </a:rPr>
              <a:t>、到期</a:t>
            </a:r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  <a:sym typeface="Calibri"/>
              </a:rPr>
              <a:t>5</a:t>
            </a:r>
            <a:r>
              <a:rPr lang="zh-TW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  <a:sym typeface="Calibri"/>
              </a:rPr>
              <a:t>年後開始</a:t>
            </a:r>
            <a:r>
              <a:rPr lang="en-US" altLang="zh-TW" sz="1200" b="1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  <a:sym typeface="Calibri"/>
              </a:rPr>
              <a:t>5Y IRS</a:t>
            </a:r>
            <a:r>
              <a:rPr lang="zh-TW" altLang="en-US" sz="1200" b="1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  <a:sym typeface="Calibri"/>
              </a:rPr>
              <a:t>，支付固定端</a:t>
            </a:r>
            <a:endParaRPr sz="1350" dirty="0">
              <a:latin typeface="Times New Roman" panose="02020603050405020304" pitchFamily="18" charset="0"/>
              <a:ea typeface="DFKai-SB" panose="03000509000000000000" pitchFamily="49" charset="-120"/>
              <a:cs typeface="Times New Roman" panose="02020603050405020304" pitchFamily="18" charset="0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1564481" y="2314957"/>
            <a:ext cx="1585913" cy="878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2"/>
          <p:cNvCxnSpPr>
            <a:stCxn id="102" idx="1"/>
          </p:cNvCxnSpPr>
          <p:nvPr/>
        </p:nvCxnSpPr>
        <p:spPr>
          <a:xfrm rot="10800000">
            <a:off x="1326656" y="2210732"/>
            <a:ext cx="237825" cy="543375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4" name="Google Shape;104;p2"/>
          <p:cNvSpPr/>
          <p:nvPr/>
        </p:nvSpPr>
        <p:spPr>
          <a:xfrm>
            <a:off x="4614863" y="2614116"/>
            <a:ext cx="1619252" cy="16142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Google Shape;105;p2"/>
          <p:cNvCxnSpPr/>
          <p:nvPr/>
        </p:nvCxnSpPr>
        <p:spPr>
          <a:xfrm rot="-5400000" flipH="1">
            <a:off x="6020306" y="3002819"/>
            <a:ext cx="479925" cy="66600"/>
          </a:xfrm>
          <a:prstGeom prst="bentConnector3">
            <a:avLst>
              <a:gd name="adj1" fmla="val -16982"/>
            </a:avLst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6" name="Google Shape;106;p2"/>
          <p:cNvCxnSpPr>
            <a:stCxn id="97" idx="1"/>
          </p:cNvCxnSpPr>
          <p:nvPr/>
        </p:nvCxnSpPr>
        <p:spPr>
          <a:xfrm flipH="1">
            <a:off x="4469681" y="5622131"/>
            <a:ext cx="152325" cy="214425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7" name="Google Shape;107;p2"/>
          <p:cNvSpPr/>
          <p:nvPr/>
        </p:nvSpPr>
        <p:spPr>
          <a:xfrm>
            <a:off x="7558087" y="2335030"/>
            <a:ext cx="1585913" cy="143902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6257925" y="3324646"/>
            <a:ext cx="1759744" cy="27696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 algn="just">
              <a:defRPr sz="1200" b="1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>
                <a:sym typeface="Calibri"/>
              </a:rPr>
              <a:t>執行價為</a:t>
            </a:r>
            <a:r>
              <a:rPr lang="en-US" altLang="zh-TW" dirty="0">
                <a:sym typeface="Calibri"/>
              </a:rPr>
              <a:t>1.329610 %</a:t>
            </a:r>
            <a:endParaRPr dirty="0">
              <a:sym typeface="Calibri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343900" y="3318763"/>
            <a:ext cx="778670" cy="27696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 algn="just">
              <a:defRPr sz="1200" b="1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>
                <a:sym typeface="Calibri"/>
              </a:rPr>
              <a:t>評價日</a:t>
            </a:r>
            <a:r>
              <a:rPr lang="en-US" altLang="zh-TW" dirty="0">
                <a:sym typeface="Calibri"/>
              </a:rPr>
              <a:t>%</a:t>
            </a:r>
            <a:endParaRPr dirty="0">
              <a:sym typeface="Calibri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677591" y="4376863"/>
            <a:ext cx="879872" cy="27696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折現曲線</a:t>
            </a:r>
            <a:endParaRPr sz="1350"/>
          </a:p>
        </p:txBody>
      </p:sp>
      <p:sp>
        <p:nvSpPr>
          <p:cNvPr id="111" name="Google Shape;111;p2"/>
          <p:cNvSpPr/>
          <p:nvPr/>
        </p:nvSpPr>
        <p:spPr>
          <a:xfrm>
            <a:off x="1547811" y="4732868"/>
            <a:ext cx="4581527" cy="21431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8502253" y="2034540"/>
            <a:ext cx="620317" cy="253885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 algn="just">
              <a:defRPr sz="1200" b="1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>
                <a:sym typeface="Calibri"/>
              </a:rPr>
              <a:t>曲線日</a:t>
            </a:r>
            <a:endParaRPr dirty="0"/>
          </a:p>
        </p:txBody>
      </p:sp>
      <p:sp>
        <p:nvSpPr>
          <p:cNvPr id="113" name="Google Shape;113;p2"/>
          <p:cNvSpPr txBox="1"/>
          <p:nvPr/>
        </p:nvSpPr>
        <p:spPr>
          <a:xfrm>
            <a:off x="672705" y="5715000"/>
            <a:ext cx="1059358" cy="27696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 algn="just">
              <a:defRPr sz="1200" b="1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49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>
                <a:sym typeface="Calibri"/>
              </a:rPr>
              <a:t>選擇權 </a:t>
            </a:r>
            <a:r>
              <a:rPr lang="en-US" altLang="zh-TW">
                <a:sym typeface="Calibri"/>
              </a:rPr>
              <a:t>NPV </a:t>
            </a:r>
            <a:endParaRPr/>
          </a:p>
        </p:txBody>
      </p:sp>
      <p:sp>
        <p:nvSpPr>
          <p:cNvPr id="114" name="Google Shape;114;p2"/>
          <p:cNvSpPr/>
          <p:nvPr/>
        </p:nvSpPr>
        <p:spPr>
          <a:xfrm>
            <a:off x="1587103" y="5501302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5" name="Google Shape;115;p2"/>
          <p:cNvCxnSpPr>
            <a:stCxn id="114" idx="1"/>
            <a:endCxn id="113" idx="0"/>
          </p:cNvCxnSpPr>
          <p:nvPr/>
        </p:nvCxnSpPr>
        <p:spPr>
          <a:xfrm rot="10800000" flipV="1">
            <a:off x="1202385" y="5587026"/>
            <a:ext cx="384719" cy="127973"/>
          </a:xfrm>
          <a:prstGeom prst="bentConnector2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6" name="Google Shape;116;p2"/>
          <p:cNvSpPr txBox="1"/>
          <p:nvPr/>
        </p:nvSpPr>
        <p:spPr>
          <a:xfrm>
            <a:off x="318205" y="6029132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0177E43-A56B-43FE-BBB7-FDD5EEDA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42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14488"/>
            <a:ext cx="9144000" cy="423267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142875" y="942975"/>
            <a:ext cx="852963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調整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Strike rate = 2% 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時，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forward premium = 0.34999 %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 大於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0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126" name="Google Shape;126;p3"/>
          <p:cNvSpPr/>
          <p:nvPr/>
        </p:nvSpPr>
        <p:spPr>
          <a:xfrm>
            <a:off x="4622006" y="5536406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4614863" y="2671266"/>
            <a:ext cx="1619325" cy="1613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208863" y="5915025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ED1D495-EB3C-4AAE-B43A-E2EF588D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43</a:t>
            </a:fld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52302" y="803627"/>
            <a:ext cx="852963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調整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Strike rate = 2.5% 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時，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forward premium = 0.17741 %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 大於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0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37" name="Google Shape;13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21606"/>
            <a:ext cx="9144000" cy="446127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/>
          <p:nvPr/>
        </p:nvSpPr>
        <p:spPr>
          <a:xfrm>
            <a:off x="4622006" y="5193506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4614863" y="2442666"/>
            <a:ext cx="1619325" cy="1613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152302" y="5929160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4AC7542-174D-45BA-AD4D-ACC92F983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44</a:t>
            </a:fld>
            <a:endParaRPr lang="zh-TW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5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 txBox="1"/>
          <p:nvPr/>
        </p:nvSpPr>
        <p:spPr>
          <a:xfrm>
            <a:off x="142875" y="837340"/>
            <a:ext cx="852963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調整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Strike rate = 10% 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時，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forward premium = 0.00304 %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 大於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0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49" name="Google Shape;1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85901"/>
            <a:ext cx="9144000" cy="440293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/>
          <p:nvPr/>
        </p:nvSpPr>
        <p:spPr>
          <a:xfrm>
            <a:off x="4622006" y="5193506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4614863" y="2499816"/>
            <a:ext cx="1619325" cy="1613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42875" y="5912073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589B178-3D0D-4736-A86C-3F38FB5CD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45</a:t>
            </a:fld>
            <a:endParaRPr lang="zh-TW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142875" y="857250"/>
            <a:ext cx="852963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調整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Strike rate = 20% 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時，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forward premium = 0.00046 %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 大於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0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35906"/>
            <a:ext cx="9144000" cy="434459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/>
          <p:nvPr/>
        </p:nvSpPr>
        <p:spPr>
          <a:xfrm>
            <a:off x="4622006" y="5193506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4614863" y="2556966"/>
            <a:ext cx="1619325" cy="1613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255997" y="5933833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AC339DE-C34B-42CE-8853-0C80481E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46</a:t>
            </a:fld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"/>
          <p:cNvSpPr txBox="1"/>
          <p:nvPr/>
        </p:nvSpPr>
        <p:spPr>
          <a:xfrm>
            <a:off x="237143" y="793673"/>
            <a:ext cx="852963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調整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Strike rate = 30% 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時，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forward premium = 0.00016 % 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大於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0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73" name="Google Shape;17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14475"/>
            <a:ext cx="9144000" cy="436006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/>
          <p:nvPr/>
        </p:nvSpPr>
        <p:spPr>
          <a:xfrm>
            <a:off x="4622006" y="5193506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4614863" y="2499816"/>
            <a:ext cx="1619325" cy="1613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237143" y="5916739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732A40-F6FD-4930-8C03-27F27A299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47</a:t>
            </a:fld>
            <a:endParaRPr lang="zh-TW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2286000" y="3290500"/>
            <a:ext cx="457200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142875" y="942975"/>
            <a:ext cx="8529638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調整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Strike rate = 35% 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時，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forward premium = 0.00010 %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 大於 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0 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57338"/>
            <a:ext cx="9144000" cy="433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8"/>
          <p:cNvSpPr/>
          <p:nvPr/>
        </p:nvSpPr>
        <p:spPr>
          <a:xfrm>
            <a:off x="4622006" y="5364956"/>
            <a:ext cx="1600200" cy="17145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/>
          <p:nvPr/>
        </p:nvSpPr>
        <p:spPr>
          <a:xfrm>
            <a:off x="4614863" y="2556966"/>
            <a:ext cx="1619325" cy="16132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293704" y="5926860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61ADD8E-BC73-402E-A636-3978D9A5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48</a:t>
            </a:fld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81FCEC2-6D8B-424D-A201-2E8CD51CFB0B}"/>
              </a:ext>
            </a:extLst>
          </p:cNvPr>
          <p:cNvGrpSpPr/>
          <p:nvPr/>
        </p:nvGrpSpPr>
        <p:grpSpPr>
          <a:xfrm>
            <a:off x="283540" y="1169996"/>
            <a:ext cx="8576919" cy="4712330"/>
            <a:chOff x="800101" y="1518788"/>
            <a:chExt cx="7543799" cy="4083956"/>
          </a:xfrm>
        </p:grpSpPr>
        <p:pic>
          <p:nvPicPr>
            <p:cNvPr id="193" name="Google Shape;193;gadd5a2b6f1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0101" y="1518788"/>
              <a:ext cx="7543799" cy="40839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gadd5a2b6f1_0_0"/>
            <p:cNvSpPr/>
            <p:nvPr/>
          </p:nvSpPr>
          <p:spPr>
            <a:xfrm>
              <a:off x="2073731" y="4531163"/>
              <a:ext cx="3850425" cy="18135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algn="ctr"/>
              <a:endParaRPr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gadd5a2b6f1_0_0"/>
          <p:cNvSpPr txBox="1"/>
          <p:nvPr/>
        </p:nvSpPr>
        <p:spPr>
          <a:xfrm>
            <a:off x="609223" y="509941"/>
            <a:ext cx="8685605" cy="74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Swaption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中的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Volatility Cube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  <a:p>
            <a:r>
              <a:rPr lang="zh-TW" alt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add5a2b6f1_0_0"/>
          <p:cNvSpPr txBox="1"/>
          <p:nvPr/>
        </p:nvSpPr>
        <p:spPr>
          <a:xfrm>
            <a:off x="283540" y="5893644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1834F8C-494D-49CC-B484-6B857609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49</a:t>
            </a:fld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732014" y="74122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DFKai-SB"/>
              <a:buNone/>
            </a:pPr>
            <a:r>
              <a:rPr lang="en-US" dirty="0" err="1">
                <a:solidFill>
                  <a:schemeClr val="tx1"/>
                </a:solidFill>
                <a:latin typeface="DFKai-SB"/>
                <a:ea typeface="DFKai-SB"/>
                <a:sym typeface="DFKai-SB"/>
              </a:rPr>
              <a:t>歐元區無法持續強盛</a:t>
            </a:r>
            <a:endParaRPr dirty="0">
              <a:solidFill>
                <a:schemeClr val="tx1"/>
              </a:solidFill>
              <a:latin typeface="DFKai-SB"/>
              <a:ea typeface="DFKai-SB"/>
            </a:endParaRPr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"/>
          </p:nvPr>
        </p:nvSpPr>
        <p:spPr>
          <a:xfrm>
            <a:off x="628650" y="2097049"/>
            <a:ext cx="7886700" cy="300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地域聯盟下的贏家只有兩種</a:t>
            </a:r>
            <a:endParaRPr sz="2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tx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歐元兌美元為</a:t>
            </a:r>
            <a:r>
              <a:rPr lang="en-US" sz="24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1.19 </a:t>
            </a:r>
            <a:r>
              <a:rPr lang="en-US" sz="2400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USD</a:t>
            </a:r>
            <a:r>
              <a:rPr lang="en-US" sz="2400" dirty="0" err="1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，對國家出口競爭力的影響</a:t>
            </a:r>
            <a:r>
              <a:rPr lang="en-US" sz="2400" dirty="0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：</a:t>
            </a:r>
            <a:endParaRPr sz="2400" dirty="0">
              <a:solidFill>
                <a:schemeClr val="tx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tx1"/>
                </a:solidFill>
              </a:rPr>
              <a:t>   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>
                <a:solidFill>
                  <a:schemeClr val="tx1"/>
                </a:solidFill>
              </a:rPr>
              <a:t>   →</a:t>
            </a:r>
            <a:r>
              <a:rPr lang="en-US" sz="2400" dirty="0" err="1">
                <a:solidFill>
                  <a:schemeClr val="tx1"/>
                </a:solidFill>
                <a:latin typeface="DFKai-SB"/>
                <a:ea typeface="DFKai-SB"/>
                <a:cs typeface="DFKai-SB"/>
                <a:sym typeface="DFKai-SB"/>
              </a:rPr>
              <a:t>造成強者恆強，弱者恆弱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675364" y="2041823"/>
            <a:ext cx="276447" cy="669739"/>
          </a:xfrm>
          <a:prstGeom prst="leftBrace">
            <a:avLst>
              <a:gd name="adj1" fmla="val 23717"/>
              <a:gd name="adj2" fmla="val 48942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 txBox="1"/>
          <p:nvPr/>
        </p:nvSpPr>
        <p:spPr>
          <a:xfrm>
            <a:off x="4951811" y="1912383"/>
            <a:ext cx="34163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靠實力的強盛國家：德國、荷蘭</a:t>
            </a:r>
            <a:endParaRPr sz="18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4951811" y="2419914"/>
            <a:ext cx="31854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積弱不振依賴他國救援：希臘</a:t>
            </a:r>
            <a:endParaRPr sz="1800" dirty="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1089522" y="3599515"/>
            <a:ext cx="187841" cy="524519"/>
          </a:xfrm>
          <a:prstGeom prst="leftBrace">
            <a:avLst>
              <a:gd name="adj1" fmla="val 18589"/>
              <a:gd name="adj2" fmla="val 47884"/>
            </a:avLst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 txBox="1"/>
          <p:nvPr/>
        </p:nvSpPr>
        <p:spPr>
          <a:xfrm>
            <a:off x="1277363" y="3455030"/>
            <a:ext cx="54938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德國、荷蘭：貨幣價值被低估＝隱性貶值＝有利出口</a:t>
            </a:r>
            <a:endParaRPr dirty="0"/>
          </a:p>
        </p:txBody>
      </p:sp>
      <p:sp>
        <p:nvSpPr>
          <p:cNvPr id="108" name="Google Shape;108;p3"/>
          <p:cNvSpPr txBox="1"/>
          <p:nvPr/>
        </p:nvSpPr>
        <p:spPr>
          <a:xfrm>
            <a:off x="1277363" y="3884877"/>
            <a:ext cx="78021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其他國家（例：希、義、西</a:t>
            </a:r>
            <a:r>
              <a:rPr lang="en-US" sz="1800" dirty="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）：</a:t>
            </a:r>
            <a:r>
              <a:rPr lang="en-US" sz="1800" dirty="0" err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貨幣價值被高估＝隱性升值＝出口無競爭力</a:t>
            </a:r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EDDC8E7-13FB-4CC8-8994-CA0D7505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5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add5a2b6f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50" y="1355784"/>
            <a:ext cx="8529749" cy="449826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add5a2b6f1_0_3"/>
          <p:cNvSpPr txBox="1"/>
          <p:nvPr/>
        </p:nvSpPr>
        <p:spPr>
          <a:xfrm>
            <a:off x="472813" y="826035"/>
            <a:ext cx="852975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Swaption</a:t>
            </a:r>
            <a:r>
              <a:rPr lang="zh-TW" altLang="en-US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中的</a:t>
            </a:r>
            <a:r>
              <a:rPr lang="en-US" altLang="zh-TW" sz="2400" dirty="0">
                <a:solidFill>
                  <a:schemeClr val="dk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Volatility Cube</a:t>
            </a:r>
            <a:endParaRPr sz="2400" dirty="0">
              <a:solidFill>
                <a:schemeClr val="dk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  <a:p>
            <a:r>
              <a:rPr lang="zh-TW" alt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add5a2b6f1_0_3"/>
          <p:cNvSpPr txBox="1"/>
          <p:nvPr/>
        </p:nvSpPr>
        <p:spPr>
          <a:xfrm>
            <a:off x="265450" y="5906752"/>
            <a:ext cx="2254725" cy="2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zh-TW" altLang="en-US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資料來源：</a:t>
            </a:r>
            <a:r>
              <a:rPr lang="en-US" altLang="zh-TW" sz="135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Calibri"/>
              </a:rPr>
              <a:t>Bloomberg</a:t>
            </a:r>
            <a:endParaRPr sz="135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2510719-3851-49E7-8E7F-275C55D6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50</a:t>
            </a:fld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814333" y="686343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Swaption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Standard Swaption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6M5Y swaption on IRS(LIBOR)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6M5Y swaption on OIS(SOFR)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Blooomberg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資料檢索</a:t>
            </a:r>
            <a:endParaRPr sz="1500" dirty="0">
              <a:latin typeface="DFKai-SB"/>
              <a:ea typeface="DFKai-SB"/>
              <a:cs typeface="DFKai-SB"/>
              <a:sym typeface="DFKai-SB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sz="1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US" sz="15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 sz="1500" dirty="0"/>
              <a:t>*</a:t>
            </a:r>
            <a:r>
              <a:rPr lang="en-US" sz="1500" dirty="0">
                <a:latin typeface="Times New Roman"/>
                <a:ea typeface="Times New Roman"/>
                <a:cs typeface="Times New Roman"/>
                <a:sym typeface="Times New Roman"/>
              </a:rPr>
              <a:t>FSS(forward start swap): </a:t>
            </a:r>
            <a:r>
              <a:rPr lang="en-US" sz="1500" dirty="0" err="1">
                <a:latin typeface="DFKai-SB"/>
                <a:ea typeface="DFKai-SB"/>
                <a:cs typeface="DFKai-SB"/>
                <a:sym typeface="DFKai-SB"/>
              </a:rPr>
              <a:t>選擇權到期後，要經過一段時間才進入交換合約</a:t>
            </a:r>
            <a:endParaRPr dirty="0"/>
          </a:p>
        </p:txBody>
      </p:sp>
      <p:graphicFrame>
        <p:nvGraphicFramePr>
          <p:cNvPr id="115" name="Google Shape;115;p4"/>
          <p:cNvGraphicFramePr/>
          <p:nvPr/>
        </p:nvGraphicFramePr>
        <p:xfrm>
          <a:off x="814333" y="3523750"/>
          <a:ext cx="7701000" cy="15088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850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0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Bloomberg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有資料</a:t>
                      </a:r>
                      <a:endParaRPr dirty="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IRS&amp;OIS pricing、swaption on IRS、swaption on forward start IRS（FSS on IRS）</a:t>
                      </a:r>
                      <a:endParaRPr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Bloomberg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無資料</a:t>
                      </a:r>
                      <a:endParaRPr dirty="0"/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swaption on </a:t>
                      </a:r>
                      <a:r>
                        <a:rPr lang="en-US" sz="1800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OIS、swaption</a:t>
                      </a: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on forward start OIS（FSS on OIS）</a:t>
                      </a:r>
                      <a:endParaRPr dirty="0"/>
                    </a:p>
                  </a:txBody>
                  <a:tcPr marL="68575" marR="68575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797B836-A4E5-4676-AC11-3EA61F762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6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801370" y="695198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Swaption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1"/>
          </p:nvPr>
        </p:nvSpPr>
        <p:spPr>
          <a:xfrm>
            <a:off x="628650" y="1769317"/>
            <a:ext cx="7886700" cy="4026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IRS、OIS</a:t>
            </a:r>
            <a:r>
              <a:rPr lang="en-US" sz="2400" dirty="0" err="1">
                <a:latin typeface="DFKai-SB"/>
                <a:ea typeface="DFKai-SB"/>
                <a:cs typeface="DFKai-SB"/>
                <a:sym typeface="DFKai-SB"/>
              </a:rPr>
              <a:t>評價基準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：spot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rate → yield curve product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Swa</a:t>
            </a:r>
            <a:r>
              <a:rPr lang="en-US" sz="2400" u="sng" dirty="0">
                <a:latin typeface="Times New Roman"/>
                <a:ea typeface="Times New Roman"/>
                <a:cs typeface="Times New Roman"/>
                <a:sym typeface="Times New Roman"/>
              </a:rPr>
              <a:t>ption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on </a:t>
            </a:r>
            <a:r>
              <a:rPr lang="en-US" sz="2400" u="sng" dirty="0">
                <a:latin typeface="Times New Roman"/>
                <a:ea typeface="Times New Roman"/>
                <a:cs typeface="Times New Roman"/>
                <a:sym typeface="Times New Roman"/>
              </a:rPr>
              <a:t>IRS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u="sng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u="sng"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u="sng" dirty="0"/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u="sng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 err="1">
                <a:latin typeface="DFKai-SB"/>
                <a:ea typeface="DFKai-SB"/>
                <a:cs typeface="DFKai-SB"/>
                <a:sym typeface="DFKai-SB"/>
              </a:rPr>
              <a:t>在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k</a:t>
            </a:r>
            <a:r>
              <a:rPr lang="en-US" sz="2400" dirty="0" err="1">
                <a:latin typeface="DFKai-SB"/>
                <a:ea typeface="DFKai-SB"/>
                <a:cs typeface="DFKai-SB"/>
                <a:sym typeface="DFKai-SB"/>
              </a:rPr>
              <a:t>固定之下，</a:t>
            </a:r>
            <a:r>
              <a:rPr lang="en-US" sz="2400" dirty="0" err="1">
                <a:latin typeface="Times New Roman"/>
                <a:ea typeface="Times New Roman"/>
                <a:cs typeface="Times New Roman"/>
                <a:sym typeface="Times New Roman"/>
              </a:rPr>
              <a:t>swap</a:t>
            </a:r>
            <a:r>
              <a:rPr lang="en-US" sz="2400" dirty="0"/>
              <a:t> 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rate</a:t>
            </a:r>
            <a:r>
              <a:rPr lang="en-US" sz="2400" dirty="0">
                <a:latin typeface="DFKai-SB"/>
                <a:ea typeface="DFKai-SB"/>
                <a:cs typeface="DFKai-SB"/>
                <a:sym typeface="DFKai-SB"/>
              </a:rPr>
              <a:t>的波動度會在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2~3</a:t>
            </a:r>
            <a:r>
              <a:rPr lang="en-US" sz="2400" dirty="0">
                <a:latin typeface="DFKai-SB"/>
                <a:ea typeface="DFKai-SB"/>
                <a:cs typeface="DFKai-SB"/>
                <a:sym typeface="DFKai-SB"/>
              </a:rPr>
              <a:t>年達到高峰，之後隨時間遞減</a:t>
            </a:r>
            <a:endParaRPr sz="2400" dirty="0">
              <a:latin typeface="DFKai-SB"/>
              <a:ea typeface="DFKai-SB"/>
              <a:cs typeface="DFKai-SB"/>
              <a:sym typeface="DFKai-SB"/>
            </a:endParaRPr>
          </a:p>
        </p:txBody>
      </p:sp>
      <p:cxnSp>
        <p:nvCxnSpPr>
          <p:cNvPr id="123" name="Google Shape;123;p5"/>
          <p:cNvCxnSpPr/>
          <p:nvPr/>
        </p:nvCxnSpPr>
        <p:spPr>
          <a:xfrm>
            <a:off x="1955778" y="2594609"/>
            <a:ext cx="0" cy="25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24" name="Google Shape;124;p5"/>
          <p:cNvCxnSpPr/>
          <p:nvPr/>
        </p:nvCxnSpPr>
        <p:spPr>
          <a:xfrm>
            <a:off x="2908526" y="2624097"/>
            <a:ext cx="265489" cy="2240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5" name="Google Shape;125;p5"/>
          <p:cNvSpPr txBox="1"/>
          <p:nvPr/>
        </p:nvSpPr>
        <p:spPr>
          <a:xfrm>
            <a:off x="1162548" y="2846609"/>
            <a:ext cx="17819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Volatility</a:t>
            </a:r>
            <a:r>
              <a:rPr lang="en-US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1955778" y="3208679"/>
            <a:ext cx="0" cy="25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7" name="Google Shape;127;p5"/>
          <p:cNvSpPr txBox="1"/>
          <p:nvPr/>
        </p:nvSpPr>
        <p:spPr>
          <a:xfrm>
            <a:off x="1144713" y="3378595"/>
            <a:ext cx="162213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Smiling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974090" y="3922302"/>
            <a:ext cx="18728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ǁ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Volatility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2894377" y="2823090"/>
            <a:ext cx="13077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Yield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Curve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5"/>
          <p:cNvSpPr txBox="1"/>
          <p:nvPr/>
        </p:nvSpPr>
        <p:spPr>
          <a:xfrm>
            <a:off x="4230784" y="4886866"/>
            <a:ext cx="2059858" cy="2769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82" t="-2220" r="-295" b="-3555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C44037DA-CB7B-4989-AE2F-8ECC5B55F591}"/>
              </a:ext>
            </a:extLst>
          </p:cNvPr>
          <p:cNvGrpSpPr/>
          <p:nvPr/>
        </p:nvGrpSpPr>
        <p:grpSpPr>
          <a:xfrm>
            <a:off x="5527800" y="5061277"/>
            <a:ext cx="3008274" cy="1437470"/>
            <a:chOff x="4292014" y="5398611"/>
            <a:chExt cx="3008274" cy="1437470"/>
          </a:xfrm>
        </p:grpSpPr>
        <p:sp>
          <p:nvSpPr>
            <p:cNvPr id="133" name="Google Shape;133;p5"/>
            <p:cNvSpPr txBox="1"/>
            <p:nvPr/>
          </p:nvSpPr>
          <p:spPr>
            <a:xfrm>
              <a:off x="5907533" y="6466749"/>
              <a:ext cx="216598" cy="36933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6666" r="-1666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dirty="0"/>
            </a:p>
          </p:txBody>
        </p:sp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7B7C60ED-B62E-4862-9263-06C4BC67C604}"/>
                </a:ext>
              </a:extLst>
            </p:cNvPr>
            <p:cNvGrpSpPr/>
            <p:nvPr/>
          </p:nvGrpSpPr>
          <p:grpSpPr>
            <a:xfrm>
              <a:off x="4292014" y="5398611"/>
              <a:ext cx="3008274" cy="1262211"/>
              <a:chOff x="4292014" y="5398611"/>
              <a:chExt cx="3008274" cy="1262211"/>
            </a:xfrm>
          </p:grpSpPr>
          <p:sp>
            <p:nvSpPr>
              <p:cNvPr id="130" name="Google Shape;130;p5"/>
              <p:cNvSpPr/>
              <p:nvPr/>
            </p:nvSpPr>
            <p:spPr>
              <a:xfrm>
                <a:off x="4387096" y="5819370"/>
                <a:ext cx="1316736" cy="766199"/>
              </a:xfrm>
              <a:custGeom>
                <a:avLst/>
                <a:gdLst/>
                <a:ahLst/>
                <a:cxnLst/>
                <a:rect l="l" t="t" r="r" b="b"/>
                <a:pathLst>
                  <a:path w="1316736" h="766199" extrusionOk="0">
                    <a:moveTo>
                      <a:pt x="0" y="766199"/>
                    </a:moveTo>
                    <a:cubicBezTo>
                      <a:pt x="58674" y="518549"/>
                      <a:pt x="117348" y="270899"/>
                      <a:pt x="173736" y="144407"/>
                    </a:cubicBezTo>
                    <a:cubicBezTo>
                      <a:pt x="230124" y="17915"/>
                      <a:pt x="281940" y="-17137"/>
                      <a:pt x="338328" y="7247"/>
                    </a:cubicBezTo>
                    <a:cubicBezTo>
                      <a:pt x="394716" y="31631"/>
                      <a:pt x="466344" y="223655"/>
                      <a:pt x="512064" y="290711"/>
                    </a:cubicBezTo>
                    <a:cubicBezTo>
                      <a:pt x="557784" y="357767"/>
                      <a:pt x="571500" y="366911"/>
                      <a:pt x="612648" y="409583"/>
                    </a:cubicBezTo>
                    <a:cubicBezTo>
                      <a:pt x="653796" y="452255"/>
                      <a:pt x="697992" y="508643"/>
                      <a:pt x="758952" y="546743"/>
                    </a:cubicBezTo>
                    <a:cubicBezTo>
                      <a:pt x="819912" y="584843"/>
                      <a:pt x="885444" y="607703"/>
                      <a:pt x="978408" y="638183"/>
                    </a:cubicBezTo>
                    <a:cubicBezTo>
                      <a:pt x="1071372" y="668663"/>
                      <a:pt x="1194054" y="699143"/>
                      <a:pt x="1316736" y="729623"/>
                    </a:cubicBezTo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1" name="Google Shape;131;p5"/>
              <p:cNvCxnSpPr/>
              <p:nvPr/>
            </p:nvCxnSpPr>
            <p:spPr>
              <a:xfrm>
                <a:off x="4301158" y="5452619"/>
                <a:ext cx="0" cy="120145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132;p5"/>
              <p:cNvCxnSpPr/>
              <p:nvPr/>
            </p:nvCxnSpPr>
            <p:spPr>
              <a:xfrm rot="10800000">
                <a:off x="4292014" y="6660822"/>
                <a:ext cx="1556934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35" name="Google Shape;135;p5"/>
              <p:cNvSpPr txBox="1"/>
              <p:nvPr/>
            </p:nvSpPr>
            <p:spPr>
              <a:xfrm>
                <a:off x="4961980" y="6025013"/>
                <a:ext cx="177393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volatility</a:t>
                </a: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curve</a:t>
                </a:r>
                <a:endParaRPr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136" name="Google Shape;136;p5"/>
              <p:cNvCxnSpPr/>
              <p:nvPr/>
            </p:nvCxnSpPr>
            <p:spPr>
              <a:xfrm flipH="1">
                <a:off x="4851525" y="5611000"/>
                <a:ext cx="674827" cy="2083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stealth" w="med" len="med"/>
              </a:ln>
            </p:spPr>
          </p:cxnSp>
          <p:sp>
            <p:nvSpPr>
              <p:cNvPr id="137" name="Google Shape;137;p5"/>
              <p:cNvSpPr txBox="1"/>
              <p:nvPr/>
            </p:nvSpPr>
            <p:spPr>
              <a:xfrm>
                <a:off x="5526352" y="5398611"/>
                <a:ext cx="177393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2~3</a:t>
                </a:r>
                <a:r>
                  <a:rPr lang="en-US" sz="1800">
                    <a:solidFill>
                      <a:schemeClr val="dk1"/>
                    </a:solidFill>
                    <a:latin typeface="DFKai-SB"/>
                    <a:ea typeface="DFKai-SB"/>
                    <a:cs typeface="DFKai-SB"/>
                    <a:sym typeface="DFKai-SB"/>
                  </a:rPr>
                  <a:t>年達高峰</a:t>
                </a:r>
                <a:endParaRPr/>
              </a:p>
            </p:txBody>
          </p:sp>
        </p:grpSp>
      </p:grpSp>
      <p:sp>
        <p:nvSpPr>
          <p:cNvPr id="138" name="Google Shape;138;p5"/>
          <p:cNvSpPr/>
          <p:nvPr/>
        </p:nvSpPr>
        <p:spPr>
          <a:xfrm rot="-4330022">
            <a:off x="5210941" y="3167391"/>
            <a:ext cx="2153324" cy="2491186"/>
          </a:xfrm>
          <a:prstGeom prst="arc">
            <a:avLst>
              <a:gd name="adj1" fmla="val 15600142"/>
              <a:gd name="adj2" fmla="val 1982344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5"/>
          <p:cNvCxnSpPr/>
          <p:nvPr/>
        </p:nvCxnSpPr>
        <p:spPr>
          <a:xfrm>
            <a:off x="4860669" y="3181859"/>
            <a:ext cx="0" cy="12014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" name="Google Shape;140;p5"/>
          <p:cNvCxnSpPr/>
          <p:nvPr/>
        </p:nvCxnSpPr>
        <p:spPr>
          <a:xfrm rot="10800000">
            <a:off x="4851525" y="4390062"/>
            <a:ext cx="155693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5"/>
          <p:cNvSpPr txBox="1"/>
          <p:nvPr/>
        </p:nvSpPr>
        <p:spPr>
          <a:xfrm>
            <a:off x="6487848" y="4225198"/>
            <a:ext cx="216598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6666" r="-1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4372989" y="2838079"/>
            <a:ext cx="13077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spot rate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43A74D-B41D-42C8-BF75-7E430264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7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 txBox="1">
            <a:spLocks noGrp="1"/>
          </p:cNvSpPr>
          <p:nvPr>
            <p:ph type="title"/>
          </p:nvPr>
        </p:nvSpPr>
        <p:spPr>
          <a:xfrm>
            <a:off x="819150" y="692772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Smiling Curve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6"/>
          <p:cNvSpPr txBox="1">
            <a:spLocks noGrp="1"/>
          </p:cNvSpPr>
          <p:nvPr>
            <p:ph type="body" idx="1"/>
          </p:nvPr>
        </p:nvSpPr>
        <p:spPr>
          <a:xfrm>
            <a:off x="579373" y="1804962"/>
            <a:ext cx="78867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002" t="-1960" r="-3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 </a:t>
            </a:r>
            <a:endParaRPr dirty="0"/>
          </a:p>
        </p:txBody>
      </p:sp>
      <p:sp>
        <p:nvSpPr>
          <p:cNvPr id="152" name="Google Shape;152;p6"/>
          <p:cNvSpPr/>
          <p:nvPr/>
        </p:nvSpPr>
        <p:spPr>
          <a:xfrm rot="5400000">
            <a:off x="6519672" y="4443984"/>
            <a:ext cx="1115568" cy="1353312"/>
          </a:xfrm>
          <a:prstGeom prst="arc">
            <a:avLst>
              <a:gd name="adj1" fmla="val 16321282"/>
              <a:gd name="adj2" fmla="val 5171156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3" name="Google Shape;153;p6"/>
          <p:cNvGraphicFramePr/>
          <p:nvPr>
            <p:extLst>
              <p:ext uri="{D42A27DB-BD31-4B8C-83A1-F6EECF244321}">
                <p14:modId xmlns:p14="http://schemas.microsoft.com/office/powerpoint/2010/main" val="961498197"/>
              </p:ext>
            </p:extLst>
          </p:nvPr>
        </p:nvGraphicFramePr>
        <p:xfrm>
          <a:off x="624579" y="4498038"/>
          <a:ext cx="4803650" cy="2225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價內/外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Option Premium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13100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P1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DFKai-SB"/>
                        <a:buNone/>
                      </a:pPr>
                      <a:r>
                        <a:rPr lang="en-US" sz="1800">
                          <a:latin typeface="DFKai-SB"/>
                          <a:ea typeface="DFKai-SB"/>
                          <a:cs typeface="DFKai-SB"/>
                          <a:sym typeface="DFKai-SB"/>
                        </a:rPr>
                        <a:t>推出</a:t>
                      </a: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implied volatility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13050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P2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13000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atm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P3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12950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P4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12900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P5</a:t>
                      </a:r>
                      <a:endParaRPr sz="180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4" name="Google Shape;154;p6"/>
          <p:cNvCxnSpPr/>
          <p:nvPr/>
        </p:nvCxnSpPr>
        <p:spPr>
          <a:xfrm>
            <a:off x="6284085" y="4605275"/>
            <a:ext cx="0" cy="120145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5" name="Google Shape;155;p6"/>
          <p:cNvCxnSpPr/>
          <p:nvPr/>
        </p:nvCxnSpPr>
        <p:spPr>
          <a:xfrm rot="10800000">
            <a:off x="6274941" y="5813478"/>
            <a:ext cx="1680339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6"/>
          <p:cNvSpPr txBox="1"/>
          <p:nvPr/>
        </p:nvSpPr>
        <p:spPr>
          <a:xfrm>
            <a:off x="5932043" y="4214280"/>
            <a:ext cx="704084" cy="4616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7860543" y="5511599"/>
            <a:ext cx="704084" cy="46166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158" name="Google Shape;158;p6"/>
          <p:cNvCxnSpPr/>
          <p:nvPr/>
        </p:nvCxnSpPr>
        <p:spPr>
          <a:xfrm>
            <a:off x="7077456" y="4445112"/>
            <a:ext cx="0" cy="1361615"/>
          </a:xfrm>
          <a:prstGeom prst="straightConnector1">
            <a:avLst/>
          </a:prstGeom>
          <a:noFill/>
          <a:ln w="15875" cap="flat" cmpd="sng">
            <a:solidFill>
              <a:schemeClr val="dk1"/>
            </a:solidFill>
            <a:prstDash val="lgDash"/>
            <a:miter lim="800000"/>
            <a:headEnd type="none" w="sm" len="sm"/>
            <a:tailEnd type="none" w="sm" len="sm"/>
          </a:ln>
        </p:spPr>
      </p:cxnSp>
      <p:sp>
        <p:nvSpPr>
          <p:cNvPr id="159" name="Google Shape;159;p6"/>
          <p:cNvSpPr txBox="1"/>
          <p:nvPr/>
        </p:nvSpPr>
        <p:spPr>
          <a:xfrm>
            <a:off x="6803137" y="5820186"/>
            <a:ext cx="9509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6"/>
          <p:cNvSpPr txBox="1"/>
          <p:nvPr/>
        </p:nvSpPr>
        <p:spPr>
          <a:xfrm>
            <a:off x="8068751" y="4891952"/>
            <a:ext cx="9424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smiling curve</a:t>
            </a:r>
            <a:endParaRPr/>
          </a:p>
        </p:txBody>
      </p:sp>
      <p:cxnSp>
        <p:nvCxnSpPr>
          <p:cNvPr id="161" name="Google Shape;161;p6"/>
          <p:cNvCxnSpPr/>
          <p:nvPr/>
        </p:nvCxnSpPr>
        <p:spPr>
          <a:xfrm rot="10800000" flipH="1">
            <a:off x="7744969" y="5242037"/>
            <a:ext cx="458472" cy="73167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2" name="Google Shape;162;p6"/>
          <p:cNvSpPr txBox="1"/>
          <p:nvPr/>
        </p:nvSpPr>
        <p:spPr>
          <a:xfrm>
            <a:off x="7132667" y="4538727"/>
            <a:ext cx="7278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6359152" y="4519000"/>
            <a:ext cx="72787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133872E-9917-41F4-8E1E-0A8BB0AAC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8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 txBox="1">
            <a:spLocks noGrp="1"/>
          </p:cNvSpPr>
          <p:nvPr>
            <p:ph type="title"/>
          </p:nvPr>
        </p:nvSpPr>
        <p:spPr>
          <a:xfrm>
            <a:off x="772655" y="678041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Volatility Surface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7"/>
          <p:cNvSpPr txBox="1">
            <a:spLocks noGrp="1"/>
          </p:cNvSpPr>
          <p:nvPr>
            <p:ph type="body" idx="1"/>
          </p:nvPr>
        </p:nvSpPr>
        <p:spPr>
          <a:xfrm>
            <a:off x="544857" y="2003604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Volatility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surface</a:t>
            </a:r>
            <a:r>
              <a:rPr lang="en-US" dirty="0" err="1"/>
              <a:t>：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由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volatility</a:t>
            </a:r>
            <a:r>
              <a:rPr lang="en-US" dirty="0"/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curve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和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smiling</a:t>
            </a:r>
            <a:r>
              <a:rPr lang="en-US" dirty="0"/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curve</a:t>
            </a:r>
            <a:r>
              <a:rPr lang="en-US" dirty="0" err="1">
                <a:latin typeface="DFKai-SB"/>
                <a:ea typeface="DFKai-SB"/>
                <a:cs typeface="DFKai-SB"/>
                <a:sym typeface="DFKai-SB"/>
              </a:rPr>
              <a:t>兩線交出的平面</a:t>
            </a:r>
            <a:r>
              <a:rPr lang="en-US" dirty="0">
                <a:latin typeface="DFKai-SB"/>
                <a:ea typeface="DFKai-SB"/>
                <a:cs typeface="DFKai-SB"/>
                <a:sym typeface="DFKai-SB"/>
              </a:rPr>
              <a:t>。</a:t>
            </a:r>
            <a:endParaRPr dirty="0"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409FE59-AE7E-44E8-91F8-CDC3D053B9AD}"/>
              </a:ext>
            </a:extLst>
          </p:cNvPr>
          <p:cNvGrpSpPr/>
          <p:nvPr/>
        </p:nvGrpSpPr>
        <p:grpSpPr>
          <a:xfrm>
            <a:off x="1157493" y="2776129"/>
            <a:ext cx="3807450" cy="2806287"/>
            <a:chOff x="431629" y="2733854"/>
            <a:chExt cx="3807450" cy="2806287"/>
          </a:xfrm>
        </p:grpSpPr>
        <p:cxnSp>
          <p:nvCxnSpPr>
            <p:cNvPr id="171" name="Google Shape;171;p7"/>
            <p:cNvCxnSpPr/>
            <p:nvPr/>
          </p:nvCxnSpPr>
          <p:spPr>
            <a:xfrm>
              <a:off x="2108325" y="3181859"/>
              <a:ext cx="0" cy="120145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" name="Google Shape;172;p7"/>
            <p:cNvCxnSpPr/>
            <p:nvPr/>
          </p:nvCxnSpPr>
          <p:spPr>
            <a:xfrm rot="10800000">
              <a:off x="2099181" y="4390062"/>
              <a:ext cx="1556934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" name="Google Shape;173;p7"/>
            <p:cNvCxnSpPr/>
            <p:nvPr/>
          </p:nvCxnSpPr>
          <p:spPr>
            <a:xfrm flipH="1">
              <a:off x="1197864" y="4383311"/>
              <a:ext cx="912618" cy="80427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4" name="Google Shape;174;p7"/>
            <p:cNvSpPr/>
            <p:nvPr/>
          </p:nvSpPr>
          <p:spPr>
            <a:xfrm rot="5400000">
              <a:off x="2393402" y="3228673"/>
              <a:ext cx="935853" cy="1117051"/>
            </a:xfrm>
            <a:prstGeom prst="arc">
              <a:avLst>
                <a:gd name="adj1" fmla="val 16321282"/>
                <a:gd name="adj2" fmla="val 517115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 txBox="1"/>
            <p:nvPr/>
          </p:nvSpPr>
          <p:spPr>
            <a:xfrm>
              <a:off x="1756283" y="2733854"/>
              <a:ext cx="704084" cy="46166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76" name="Google Shape;176;p7"/>
            <p:cNvSpPr txBox="1"/>
            <p:nvPr/>
          </p:nvSpPr>
          <p:spPr>
            <a:xfrm>
              <a:off x="3534995" y="4152478"/>
              <a:ext cx="704084" cy="46166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77" name="Google Shape;177;p7"/>
            <p:cNvSpPr txBox="1"/>
            <p:nvPr/>
          </p:nvSpPr>
          <p:spPr>
            <a:xfrm>
              <a:off x="817283" y="5087004"/>
              <a:ext cx="704084" cy="45313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1331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 rot="-2417885" flipH="1">
              <a:off x="837399" y="4141389"/>
              <a:ext cx="1122295" cy="612000"/>
            </a:xfrm>
            <a:custGeom>
              <a:avLst/>
              <a:gdLst/>
              <a:ahLst/>
              <a:cxnLst/>
              <a:rect l="l" t="t" r="r" b="b"/>
              <a:pathLst>
                <a:path w="1316736" h="766199" extrusionOk="0">
                  <a:moveTo>
                    <a:pt x="0" y="766199"/>
                  </a:moveTo>
                  <a:cubicBezTo>
                    <a:pt x="58674" y="518549"/>
                    <a:pt x="117348" y="270899"/>
                    <a:pt x="173736" y="144407"/>
                  </a:cubicBezTo>
                  <a:cubicBezTo>
                    <a:pt x="230124" y="17915"/>
                    <a:pt x="281940" y="-17137"/>
                    <a:pt x="338328" y="7247"/>
                  </a:cubicBezTo>
                  <a:cubicBezTo>
                    <a:pt x="394716" y="31631"/>
                    <a:pt x="466344" y="223655"/>
                    <a:pt x="512064" y="290711"/>
                  </a:cubicBezTo>
                  <a:cubicBezTo>
                    <a:pt x="557784" y="357767"/>
                    <a:pt x="571500" y="366911"/>
                    <a:pt x="612648" y="409583"/>
                  </a:cubicBezTo>
                  <a:cubicBezTo>
                    <a:pt x="653796" y="452255"/>
                    <a:pt x="697992" y="508643"/>
                    <a:pt x="758952" y="546743"/>
                  </a:cubicBezTo>
                  <a:cubicBezTo>
                    <a:pt x="819912" y="584843"/>
                    <a:pt x="885444" y="607703"/>
                    <a:pt x="978408" y="638183"/>
                  </a:cubicBezTo>
                  <a:cubicBezTo>
                    <a:pt x="1071372" y="668663"/>
                    <a:pt x="1194054" y="699143"/>
                    <a:pt x="1316736" y="729623"/>
                  </a:cubicBez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 txBox="1"/>
            <p:nvPr/>
          </p:nvSpPr>
          <p:spPr>
            <a:xfrm>
              <a:off x="2433630" y="3202270"/>
              <a:ext cx="9424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smiling curve</a:t>
              </a:r>
              <a:endParaRPr/>
            </a:p>
          </p:txBody>
        </p:sp>
        <p:sp>
          <p:nvSpPr>
            <p:cNvPr id="180" name="Google Shape;180;p7"/>
            <p:cNvSpPr txBox="1"/>
            <p:nvPr/>
          </p:nvSpPr>
          <p:spPr>
            <a:xfrm>
              <a:off x="431629" y="3568574"/>
              <a:ext cx="17739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volatility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curve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8B4D838-67CF-4941-A335-D38D68E7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7601F-8292-4127-AD46-CEE0C15A2039}" type="slidenum">
              <a:rPr lang="zh-TW" altLang="en-US" smtClean="0"/>
              <a:t>9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</TotalTime>
  <Words>1375</Words>
  <Application>Microsoft Macintosh PowerPoint</Application>
  <PresentationFormat>如螢幕大小 (4:3)</PresentationFormat>
  <Paragraphs>378</Paragraphs>
  <Slides>50</Slides>
  <Notes>42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7" baseType="lpstr">
      <vt:lpstr>DFKai-SB</vt:lpstr>
      <vt:lpstr>DFKai-SB</vt:lpstr>
      <vt:lpstr>Calibri</vt:lpstr>
      <vt:lpstr>Calibri Light</vt:lpstr>
      <vt:lpstr>Times New Roman</vt:lpstr>
      <vt:lpstr>Wingdings</vt:lpstr>
      <vt:lpstr>回顧</vt:lpstr>
      <vt:lpstr>固定收益與衍生性商品課堂作業</vt:lpstr>
      <vt:lpstr>目錄</vt:lpstr>
      <vt:lpstr>11/25課堂筆記</vt:lpstr>
      <vt:lpstr>經貿組織比較</vt:lpstr>
      <vt:lpstr>歐元區無法持續強盛</vt:lpstr>
      <vt:lpstr>Swaption</vt:lpstr>
      <vt:lpstr>Swaption</vt:lpstr>
      <vt:lpstr>Smiling Curve</vt:lpstr>
      <vt:lpstr>Volatility Surface</vt:lpstr>
      <vt:lpstr>6M5Y5Y atm swaption long payer</vt:lpstr>
      <vt:lpstr>6M5Y5Y atm swaption long payer</vt:lpstr>
      <vt:lpstr>6M5Y5Y atm swaption long payer</vt:lpstr>
      <vt:lpstr>6M5Y5Y atm swaption long payer</vt:lpstr>
      <vt:lpstr>6M5Y5Y atm swaption long payer</vt:lpstr>
      <vt:lpstr>2020/11/25  台股指數 Option’s  Smiling Curve</vt:lpstr>
      <vt:lpstr>Strike price = 12364.95 (ITM)</vt:lpstr>
      <vt:lpstr>Strike price = 13738.83 (ATM)</vt:lpstr>
      <vt:lpstr>Strike price = 14013.61 (OTM)</vt:lpstr>
      <vt:lpstr>Strike price = 15112.71 (OTM)</vt:lpstr>
      <vt:lpstr>Volatility Smiling Curve</vt:lpstr>
      <vt:lpstr>Volatility Smiling Curve</vt:lpstr>
      <vt:lpstr>Volatility surface, Volatility curve 和 Smiling curve </vt:lpstr>
      <vt:lpstr>USDJPY surface</vt:lpstr>
      <vt:lpstr>USDJPY volatility curve</vt:lpstr>
      <vt:lpstr>USDJPY smile1M</vt:lpstr>
      <vt:lpstr>USDJPY smile3M</vt:lpstr>
      <vt:lpstr>USDJPY smile6M</vt:lpstr>
      <vt:lpstr>USDJPY smile1Y</vt:lpstr>
      <vt:lpstr>USDCNH surface</vt:lpstr>
      <vt:lpstr>USDCNH volatility curve</vt:lpstr>
      <vt:lpstr>USDCNH smile1M</vt:lpstr>
      <vt:lpstr>USDCNH smile3M</vt:lpstr>
      <vt:lpstr>USDCNH smile6M</vt:lpstr>
      <vt:lpstr>USDCNH smile1Y</vt:lpstr>
      <vt:lpstr>EURUSD surface</vt:lpstr>
      <vt:lpstr>EURUSD volatility curve</vt:lpstr>
      <vt:lpstr>EURUSD smile1M</vt:lpstr>
      <vt:lpstr>EURUSD smile3M</vt:lpstr>
      <vt:lpstr>EURUSD smile6M</vt:lpstr>
      <vt:lpstr>EURUSD smile1Y</vt:lpstr>
      <vt:lpstr>調整 Strike Rate 對  Forward Premium 的影響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固定收益與衍生性商品課堂作業</dc:title>
  <dc:creator>Judy</dc:creator>
  <cp:lastModifiedBy>天行 熊</cp:lastModifiedBy>
  <cp:revision>18</cp:revision>
  <dcterms:created xsi:type="dcterms:W3CDTF">2020-11-30T21:10:22Z</dcterms:created>
  <dcterms:modified xsi:type="dcterms:W3CDTF">2020-12-01T07:32:44Z</dcterms:modified>
</cp:coreProperties>
</file>